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0" r:id="rId1"/>
  </p:sldMasterIdLst>
  <p:notesMasterIdLst>
    <p:notesMasterId r:id="rId32"/>
  </p:notesMasterIdLst>
  <p:sldIdLst>
    <p:sldId id="329" r:id="rId2"/>
    <p:sldId id="343" r:id="rId3"/>
    <p:sldId id="342" r:id="rId4"/>
    <p:sldId id="330" r:id="rId5"/>
    <p:sldId id="331" r:id="rId6"/>
    <p:sldId id="332" r:id="rId7"/>
    <p:sldId id="333" r:id="rId8"/>
    <p:sldId id="334" r:id="rId9"/>
    <p:sldId id="335" r:id="rId10"/>
    <p:sldId id="336" r:id="rId11"/>
    <p:sldId id="337" r:id="rId12"/>
    <p:sldId id="338" r:id="rId13"/>
    <p:sldId id="339" r:id="rId14"/>
    <p:sldId id="261" r:id="rId15"/>
    <p:sldId id="304" r:id="rId16"/>
    <p:sldId id="305" r:id="rId17"/>
    <p:sldId id="306" r:id="rId18"/>
    <p:sldId id="308" r:id="rId19"/>
    <p:sldId id="309" r:id="rId20"/>
    <p:sldId id="310" r:id="rId21"/>
    <p:sldId id="311" r:id="rId22"/>
    <p:sldId id="313" r:id="rId23"/>
    <p:sldId id="314" r:id="rId24"/>
    <p:sldId id="315" r:id="rId25"/>
    <p:sldId id="316" r:id="rId26"/>
    <p:sldId id="344" r:id="rId27"/>
    <p:sldId id="345" r:id="rId28"/>
    <p:sldId id="346" r:id="rId29"/>
    <p:sldId id="347" r:id="rId30"/>
    <p:sldId id="348" r:id="rId3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42252BB7-CCD5-429C-84EE-53B44C86FAF4}">
          <p14:sldIdLst>
            <p14:sldId id="329"/>
            <p14:sldId id="343"/>
            <p14:sldId id="342"/>
            <p14:sldId id="330"/>
            <p14:sldId id="331"/>
            <p14:sldId id="332"/>
            <p14:sldId id="333"/>
            <p14:sldId id="334"/>
            <p14:sldId id="335"/>
            <p14:sldId id="336"/>
            <p14:sldId id="337"/>
            <p14:sldId id="338"/>
            <p14:sldId id="339"/>
            <p14:sldId id="261"/>
            <p14:sldId id="304"/>
            <p14:sldId id="305"/>
            <p14:sldId id="306"/>
            <p14:sldId id="308"/>
            <p14:sldId id="309"/>
            <p14:sldId id="310"/>
            <p14:sldId id="311"/>
            <p14:sldId id="313"/>
            <p14:sldId id="314"/>
            <p14:sldId id="315"/>
            <p14:sldId id="316"/>
            <p14:sldId id="344"/>
            <p14:sldId id="345"/>
            <p14:sldId id="346"/>
            <p14:sldId id="347"/>
            <p14:sldId id="348"/>
          </p14:sldIdLst>
        </p14:section>
      </p14:sectionLst>
    </p:ex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56671"/>
    <a:srgbClr val="F4B423"/>
    <a:srgbClr val="4B6D7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30D60B0-1962-4DD8-AD54-0305BE5F9559}">
  <a:tblStyle styleId="{330D60B0-1962-4DD8-AD54-0305BE5F955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033" autoAdjust="0"/>
  </p:normalViewPr>
  <p:slideViewPr>
    <p:cSldViewPr snapToGrid="0">
      <p:cViewPr varScale="1">
        <p:scale>
          <a:sx n="109" d="100"/>
          <a:sy n="109" d="100"/>
        </p:scale>
        <p:origin x="792" y="-34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hdphoto1.wdp>
</file>

<file path=ppt/media/image1.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C5D42CD1-9D2B-5286-5F12-F1DBDCA94A8D}"/>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4A368ADD-4535-A227-C5ED-99F596D625F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4FC3D549-54A3-C2C0-0B2D-45D59D121D9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19780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114F51A8-2DE8-F107-3928-956A7BDA6CE1}"/>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D6A130D4-396A-1572-CBDB-957F666CB7F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5C46FB95-8CC5-08D8-D8C2-A583FCBD981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87254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CA79B213-BD1E-729A-C305-CCC9B4AD702C}"/>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8E9F83DA-8EF0-918E-12F9-E8ECA7F8CB7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58A1BA7E-A443-AF82-CE6F-CEE08214838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67628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96438324-CA06-2EAD-EFDE-49507ABB1184}"/>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52362C1D-92A5-ED55-D111-D17C78EF0B5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CD999552-21E9-ADFF-0465-EDC282FA8DF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92076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22F1B4BD-513D-979D-B5B0-A46AC853CF65}"/>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D56DE52C-7309-0612-062C-886A5A18E2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D0A7A8F5-AE7C-B05E-12C8-3F4984F19FD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28680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13e65845f0e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BE17F065-B4A0-46A1-0BC5-B83E761B5C6D}"/>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EE470173-35B8-FCEE-517A-2939517A8D9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ACF6CD6C-9948-7FAD-7716-2DC64530F60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82721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4813B091-0672-CB28-4125-92D547A67E1C}"/>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FDF2E01D-FA88-1336-CBFE-081EF5143BE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E46E7EAF-65AE-6F81-6468-B3E8E2B1377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02613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2E97ACA8-6EE9-D955-D3E5-89DD29A863C3}"/>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3B30605C-34CF-788B-2CCC-6E54D746EB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CEF30FE1-118E-5A1B-0FAB-73AB8A9BD91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24497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89C4F28B-0DCD-03CB-A6FC-BE8C78BD22EA}"/>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754C9501-520B-7D1F-BE50-EEB42210620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5BC746DA-D587-5405-8D4A-2D2BE2282A2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68908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4ADD42E3-C0DC-6028-F257-159A406B2389}"/>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86B792A8-17F0-7C5A-FA0B-24A7E963C90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70BFB3C8-7552-92DC-FA8D-4C8DE8A2AEC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30863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5DB38FAF-D175-DBC0-0802-33B704C22860}"/>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61DD173B-2395-CACD-C7F6-8C731FD69F5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39C4C238-7472-C46B-FE5F-0838D9FD2F0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72989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CBDFCCE8-2C37-37BB-CDEF-3DD9AAA324BC}"/>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285EDD0A-C305-CECC-4991-8B797C00B60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E801BAC5-6B4F-4EE3-D9B1-28AE33776A5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34878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55469086-82BF-7E20-F63D-F0427B018F2E}"/>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461AF493-E815-FE42-1535-38C7D2087BD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8CE1AB65-CD12-5D75-F2EE-99E3DFBC80C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10705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4A2E8E10-CA10-5DE0-AB2B-F1963D3488A3}"/>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81C54F67-0BA7-973E-CFFA-7DDD3EF51F8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2A592EA8-0B3C-DA48-1FAF-7AF522EF29F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69919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E41D32E9-7894-30C2-7E45-727917C89D4B}"/>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38D070BB-FDC1-A4FF-25FC-C5AA53EA7E5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005B2FCF-155B-56CD-3249-79F71DA0352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95591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73F2F182-57CC-8820-3B3C-96C61DED57B9}"/>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0E3EE71C-8E36-EA7F-D14D-47B620C07B7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AB038CB4-3817-4652-EACF-491724843DD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54806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EBE7CFDD-7087-E132-48A2-5B3612378DC3}"/>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C519DF26-B2F4-ED5A-364C-E435FA4D640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DD7F5283-67FB-B926-E02E-D397D5AD9EB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1085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D46E3F2C-32CB-2E73-570E-883F9E62DECD}"/>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2137B09A-7B5F-1695-89FD-6CAC3D73730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5E3548A0-B04F-8A44-32EA-63335C3757F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116628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0C0360D3-5AA0-036E-4099-AEAA03DB6C4D}"/>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AD7E1C03-8094-797C-F0BC-A529969A888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3B4B2C9A-CA0A-B292-D33A-DEAE08CED88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10703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D18C26E7-F6AE-C2C8-A981-07A60DACF694}"/>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FCAB8A5F-AE1E-78AD-8CB4-A1E9C78092B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00F7C368-5FF2-9561-00E0-7CD6B971140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02180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FFAD521B-0CFD-9E78-2FCB-492D96FE3DC2}"/>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A96C95D7-8A94-9025-75F1-D7EE3C2450D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EB039FB3-E27E-B42F-FEC5-C8653CF9C57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96622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653E2765-4584-F7A0-3822-DEE94638AD45}"/>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6AE52687-A8E6-2428-15FD-CB10DFEE351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D9B54569-7785-436A-87EB-5B1D66C2BFB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21119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13F94523-DBCB-C40D-3279-7CCBF403AA5A}"/>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3FE0D495-1AC6-FFFA-D004-0A3AD5B1A96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31A0998B-1879-13AD-C7EB-84C9583B86A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10375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70C49A6C-5016-838D-7D8E-93D7D4AB6099}"/>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1E807BB4-70A5-1085-9CEC-78A405ED5F5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24AECF18-1E30-2240-954B-DEDB42D7DC6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1726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50C63C95-C578-29C9-0503-FF5073D9A526}"/>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A3BAF29E-4F1F-F1FE-E905-4F3F982E3F2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E7DE3CDE-08DF-B21F-570A-9EA5F892510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43039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6511B0CC-A2AA-61D4-F1CE-B529FFCD03BA}"/>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7CBFE1AA-D400-88B8-85C1-A15D8F0C879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249F52C8-91A4-AEBE-70E5-6B4071B7849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7148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22B9413B-4998-107C-1CE5-A5DB4BCED9AD}"/>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072C1FF4-8359-6FBA-9823-B75738646D3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446FC33E-E827-787C-0F52-0EA115ABCE5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59466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15D282B7-4932-77AD-CE4B-3422F371F586}"/>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5D8A2E28-A24B-A31E-F2F3-6169490112D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8F387FB4-0D0E-4F4A-4FA1-C5387EC18E0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82962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65191F0D-21F0-DC99-9B61-00233D4247A5}"/>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C9475176-796A-A408-C9FA-1C8936F3A86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6A905DCD-754B-5530-F58D-5B473250052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17996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hree columns">
  <p:cSld name="CUSTOM_6_3">
    <p:spTree>
      <p:nvGrpSpPr>
        <p:cNvPr id="1" name="Shape 195"/>
        <p:cNvGrpSpPr/>
        <p:nvPr/>
      </p:nvGrpSpPr>
      <p:grpSpPr>
        <a:xfrm>
          <a:off x="0" y="0"/>
          <a:ext cx="0" cy="0"/>
          <a:chOff x="0" y="0"/>
          <a:chExt cx="0" cy="0"/>
        </a:xfrm>
      </p:grpSpPr>
      <p:sp>
        <p:nvSpPr>
          <p:cNvPr id="196" name="Google Shape;196;p20"/>
          <p:cNvSpPr txBox="1">
            <a:spLocks noGrp="1"/>
          </p:cNvSpPr>
          <p:nvPr>
            <p:ph type="title"/>
          </p:nvPr>
        </p:nvSpPr>
        <p:spPr>
          <a:xfrm>
            <a:off x="720075" y="539400"/>
            <a:ext cx="7704000" cy="64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7" name="Google Shape;197;p20"/>
          <p:cNvSpPr txBox="1">
            <a:spLocks noGrp="1"/>
          </p:cNvSpPr>
          <p:nvPr>
            <p:ph type="subTitle" idx="1"/>
          </p:nvPr>
        </p:nvSpPr>
        <p:spPr>
          <a:xfrm>
            <a:off x="899275" y="2200100"/>
            <a:ext cx="22521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198" name="Google Shape;198;p20"/>
          <p:cNvSpPr txBox="1">
            <a:spLocks noGrp="1"/>
          </p:cNvSpPr>
          <p:nvPr>
            <p:ph type="subTitle" idx="2"/>
          </p:nvPr>
        </p:nvSpPr>
        <p:spPr>
          <a:xfrm>
            <a:off x="3446025" y="2200100"/>
            <a:ext cx="22521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199" name="Google Shape;199;p20"/>
          <p:cNvSpPr txBox="1">
            <a:spLocks noGrp="1"/>
          </p:cNvSpPr>
          <p:nvPr>
            <p:ph type="subTitle" idx="3"/>
          </p:nvPr>
        </p:nvSpPr>
        <p:spPr>
          <a:xfrm>
            <a:off x="5992750" y="2200100"/>
            <a:ext cx="22521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200" name="Google Shape;200;p20"/>
          <p:cNvSpPr txBox="1">
            <a:spLocks noGrp="1"/>
          </p:cNvSpPr>
          <p:nvPr>
            <p:ph type="subTitle" idx="4"/>
          </p:nvPr>
        </p:nvSpPr>
        <p:spPr>
          <a:xfrm>
            <a:off x="899275" y="1881475"/>
            <a:ext cx="22521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Baloo 2"/>
              <a:buNone/>
              <a:defRPr sz="2000" b="1">
                <a:solidFill>
                  <a:schemeClr val="dk1"/>
                </a:solidFill>
                <a:latin typeface="Baloo 2"/>
                <a:ea typeface="Baloo 2"/>
                <a:cs typeface="Baloo 2"/>
                <a:sym typeface="Baloo 2"/>
              </a:defRPr>
            </a:lvl1pPr>
            <a:lvl2pPr lvl="1" algn="ctr" rtl="0">
              <a:lnSpc>
                <a:spcPct val="100000"/>
              </a:lnSpc>
              <a:spcBef>
                <a:spcPts val="0"/>
              </a:spcBef>
              <a:spcAft>
                <a:spcPts val="0"/>
              </a:spcAft>
              <a:buSzPts val="2000"/>
              <a:buFont typeface="Baloo 2"/>
              <a:buNone/>
              <a:defRPr sz="2000" b="1">
                <a:latin typeface="Baloo 2"/>
                <a:ea typeface="Baloo 2"/>
                <a:cs typeface="Baloo 2"/>
                <a:sym typeface="Baloo 2"/>
              </a:defRPr>
            </a:lvl2pPr>
            <a:lvl3pPr lvl="2" algn="ctr" rtl="0">
              <a:lnSpc>
                <a:spcPct val="100000"/>
              </a:lnSpc>
              <a:spcBef>
                <a:spcPts val="0"/>
              </a:spcBef>
              <a:spcAft>
                <a:spcPts val="0"/>
              </a:spcAft>
              <a:buSzPts val="2000"/>
              <a:buFont typeface="Baloo 2"/>
              <a:buNone/>
              <a:defRPr sz="2000" b="1">
                <a:latin typeface="Baloo 2"/>
                <a:ea typeface="Baloo 2"/>
                <a:cs typeface="Baloo 2"/>
                <a:sym typeface="Baloo 2"/>
              </a:defRPr>
            </a:lvl3pPr>
            <a:lvl4pPr lvl="3" algn="ctr" rtl="0">
              <a:lnSpc>
                <a:spcPct val="100000"/>
              </a:lnSpc>
              <a:spcBef>
                <a:spcPts val="0"/>
              </a:spcBef>
              <a:spcAft>
                <a:spcPts val="0"/>
              </a:spcAft>
              <a:buSzPts val="2000"/>
              <a:buFont typeface="Baloo 2"/>
              <a:buNone/>
              <a:defRPr sz="2000" b="1">
                <a:latin typeface="Baloo 2"/>
                <a:ea typeface="Baloo 2"/>
                <a:cs typeface="Baloo 2"/>
                <a:sym typeface="Baloo 2"/>
              </a:defRPr>
            </a:lvl4pPr>
            <a:lvl5pPr lvl="4" algn="ctr" rtl="0">
              <a:lnSpc>
                <a:spcPct val="100000"/>
              </a:lnSpc>
              <a:spcBef>
                <a:spcPts val="0"/>
              </a:spcBef>
              <a:spcAft>
                <a:spcPts val="0"/>
              </a:spcAft>
              <a:buSzPts val="2000"/>
              <a:buFont typeface="Baloo 2"/>
              <a:buNone/>
              <a:defRPr sz="2000" b="1">
                <a:latin typeface="Baloo 2"/>
                <a:ea typeface="Baloo 2"/>
                <a:cs typeface="Baloo 2"/>
                <a:sym typeface="Baloo 2"/>
              </a:defRPr>
            </a:lvl5pPr>
            <a:lvl6pPr lvl="5" algn="ctr" rtl="0">
              <a:lnSpc>
                <a:spcPct val="100000"/>
              </a:lnSpc>
              <a:spcBef>
                <a:spcPts val="0"/>
              </a:spcBef>
              <a:spcAft>
                <a:spcPts val="0"/>
              </a:spcAft>
              <a:buSzPts val="2000"/>
              <a:buFont typeface="Baloo 2"/>
              <a:buNone/>
              <a:defRPr sz="2000" b="1">
                <a:latin typeface="Baloo 2"/>
                <a:ea typeface="Baloo 2"/>
                <a:cs typeface="Baloo 2"/>
                <a:sym typeface="Baloo 2"/>
              </a:defRPr>
            </a:lvl6pPr>
            <a:lvl7pPr lvl="6" algn="ctr" rtl="0">
              <a:lnSpc>
                <a:spcPct val="100000"/>
              </a:lnSpc>
              <a:spcBef>
                <a:spcPts val="0"/>
              </a:spcBef>
              <a:spcAft>
                <a:spcPts val="0"/>
              </a:spcAft>
              <a:buSzPts val="2000"/>
              <a:buFont typeface="Baloo 2"/>
              <a:buNone/>
              <a:defRPr sz="2000" b="1">
                <a:latin typeface="Baloo 2"/>
                <a:ea typeface="Baloo 2"/>
                <a:cs typeface="Baloo 2"/>
                <a:sym typeface="Baloo 2"/>
              </a:defRPr>
            </a:lvl7pPr>
            <a:lvl8pPr lvl="7" algn="ctr" rtl="0">
              <a:lnSpc>
                <a:spcPct val="100000"/>
              </a:lnSpc>
              <a:spcBef>
                <a:spcPts val="0"/>
              </a:spcBef>
              <a:spcAft>
                <a:spcPts val="0"/>
              </a:spcAft>
              <a:buSzPts val="2000"/>
              <a:buFont typeface="Baloo 2"/>
              <a:buNone/>
              <a:defRPr sz="2000" b="1">
                <a:latin typeface="Baloo 2"/>
                <a:ea typeface="Baloo 2"/>
                <a:cs typeface="Baloo 2"/>
                <a:sym typeface="Baloo 2"/>
              </a:defRPr>
            </a:lvl8pPr>
            <a:lvl9pPr lvl="8" algn="ctr" rtl="0">
              <a:lnSpc>
                <a:spcPct val="100000"/>
              </a:lnSpc>
              <a:spcBef>
                <a:spcPts val="0"/>
              </a:spcBef>
              <a:spcAft>
                <a:spcPts val="0"/>
              </a:spcAft>
              <a:buSzPts val="2000"/>
              <a:buFont typeface="Baloo 2"/>
              <a:buNone/>
              <a:defRPr sz="2000" b="1">
                <a:latin typeface="Baloo 2"/>
                <a:ea typeface="Baloo 2"/>
                <a:cs typeface="Baloo 2"/>
                <a:sym typeface="Baloo 2"/>
              </a:defRPr>
            </a:lvl9pPr>
          </a:lstStyle>
          <a:p>
            <a:endParaRPr/>
          </a:p>
        </p:txBody>
      </p:sp>
      <p:sp>
        <p:nvSpPr>
          <p:cNvPr id="201" name="Google Shape;201;p20"/>
          <p:cNvSpPr txBox="1">
            <a:spLocks noGrp="1"/>
          </p:cNvSpPr>
          <p:nvPr>
            <p:ph type="subTitle" idx="5"/>
          </p:nvPr>
        </p:nvSpPr>
        <p:spPr>
          <a:xfrm>
            <a:off x="3446029" y="1881475"/>
            <a:ext cx="22521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Baloo 2"/>
              <a:buNone/>
              <a:defRPr sz="2000" b="1">
                <a:solidFill>
                  <a:schemeClr val="dk1"/>
                </a:solidFill>
                <a:latin typeface="Baloo 2"/>
                <a:ea typeface="Baloo 2"/>
                <a:cs typeface="Baloo 2"/>
                <a:sym typeface="Baloo 2"/>
              </a:defRPr>
            </a:lvl1pPr>
            <a:lvl2pPr lvl="1" algn="ctr" rtl="0">
              <a:lnSpc>
                <a:spcPct val="100000"/>
              </a:lnSpc>
              <a:spcBef>
                <a:spcPts val="0"/>
              </a:spcBef>
              <a:spcAft>
                <a:spcPts val="0"/>
              </a:spcAft>
              <a:buSzPts val="2000"/>
              <a:buFont typeface="Baloo 2"/>
              <a:buNone/>
              <a:defRPr sz="2000" b="1">
                <a:latin typeface="Baloo 2"/>
                <a:ea typeface="Baloo 2"/>
                <a:cs typeface="Baloo 2"/>
                <a:sym typeface="Baloo 2"/>
              </a:defRPr>
            </a:lvl2pPr>
            <a:lvl3pPr lvl="2" algn="ctr" rtl="0">
              <a:lnSpc>
                <a:spcPct val="100000"/>
              </a:lnSpc>
              <a:spcBef>
                <a:spcPts val="0"/>
              </a:spcBef>
              <a:spcAft>
                <a:spcPts val="0"/>
              </a:spcAft>
              <a:buSzPts val="2000"/>
              <a:buFont typeface="Baloo 2"/>
              <a:buNone/>
              <a:defRPr sz="2000" b="1">
                <a:latin typeface="Baloo 2"/>
                <a:ea typeface="Baloo 2"/>
                <a:cs typeface="Baloo 2"/>
                <a:sym typeface="Baloo 2"/>
              </a:defRPr>
            </a:lvl3pPr>
            <a:lvl4pPr lvl="3" algn="ctr" rtl="0">
              <a:lnSpc>
                <a:spcPct val="100000"/>
              </a:lnSpc>
              <a:spcBef>
                <a:spcPts val="0"/>
              </a:spcBef>
              <a:spcAft>
                <a:spcPts val="0"/>
              </a:spcAft>
              <a:buSzPts val="2000"/>
              <a:buFont typeface="Baloo 2"/>
              <a:buNone/>
              <a:defRPr sz="2000" b="1">
                <a:latin typeface="Baloo 2"/>
                <a:ea typeface="Baloo 2"/>
                <a:cs typeface="Baloo 2"/>
                <a:sym typeface="Baloo 2"/>
              </a:defRPr>
            </a:lvl4pPr>
            <a:lvl5pPr lvl="4" algn="ctr" rtl="0">
              <a:lnSpc>
                <a:spcPct val="100000"/>
              </a:lnSpc>
              <a:spcBef>
                <a:spcPts val="0"/>
              </a:spcBef>
              <a:spcAft>
                <a:spcPts val="0"/>
              </a:spcAft>
              <a:buSzPts val="2000"/>
              <a:buFont typeface="Baloo 2"/>
              <a:buNone/>
              <a:defRPr sz="2000" b="1">
                <a:latin typeface="Baloo 2"/>
                <a:ea typeface="Baloo 2"/>
                <a:cs typeface="Baloo 2"/>
                <a:sym typeface="Baloo 2"/>
              </a:defRPr>
            </a:lvl5pPr>
            <a:lvl6pPr lvl="5" algn="ctr" rtl="0">
              <a:lnSpc>
                <a:spcPct val="100000"/>
              </a:lnSpc>
              <a:spcBef>
                <a:spcPts val="0"/>
              </a:spcBef>
              <a:spcAft>
                <a:spcPts val="0"/>
              </a:spcAft>
              <a:buSzPts val="2000"/>
              <a:buFont typeface="Baloo 2"/>
              <a:buNone/>
              <a:defRPr sz="2000" b="1">
                <a:latin typeface="Baloo 2"/>
                <a:ea typeface="Baloo 2"/>
                <a:cs typeface="Baloo 2"/>
                <a:sym typeface="Baloo 2"/>
              </a:defRPr>
            </a:lvl6pPr>
            <a:lvl7pPr lvl="6" algn="ctr" rtl="0">
              <a:lnSpc>
                <a:spcPct val="100000"/>
              </a:lnSpc>
              <a:spcBef>
                <a:spcPts val="0"/>
              </a:spcBef>
              <a:spcAft>
                <a:spcPts val="0"/>
              </a:spcAft>
              <a:buSzPts val="2000"/>
              <a:buFont typeface="Baloo 2"/>
              <a:buNone/>
              <a:defRPr sz="2000" b="1">
                <a:latin typeface="Baloo 2"/>
                <a:ea typeface="Baloo 2"/>
                <a:cs typeface="Baloo 2"/>
                <a:sym typeface="Baloo 2"/>
              </a:defRPr>
            </a:lvl7pPr>
            <a:lvl8pPr lvl="7" algn="ctr" rtl="0">
              <a:lnSpc>
                <a:spcPct val="100000"/>
              </a:lnSpc>
              <a:spcBef>
                <a:spcPts val="0"/>
              </a:spcBef>
              <a:spcAft>
                <a:spcPts val="0"/>
              </a:spcAft>
              <a:buSzPts val="2000"/>
              <a:buFont typeface="Baloo 2"/>
              <a:buNone/>
              <a:defRPr sz="2000" b="1">
                <a:latin typeface="Baloo 2"/>
                <a:ea typeface="Baloo 2"/>
                <a:cs typeface="Baloo 2"/>
                <a:sym typeface="Baloo 2"/>
              </a:defRPr>
            </a:lvl8pPr>
            <a:lvl9pPr lvl="8" algn="ctr" rtl="0">
              <a:lnSpc>
                <a:spcPct val="100000"/>
              </a:lnSpc>
              <a:spcBef>
                <a:spcPts val="0"/>
              </a:spcBef>
              <a:spcAft>
                <a:spcPts val="0"/>
              </a:spcAft>
              <a:buSzPts val="2000"/>
              <a:buFont typeface="Baloo 2"/>
              <a:buNone/>
              <a:defRPr sz="2000" b="1">
                <a:latin typeface="Baloo 2"/>
                <a:ea typeface="Baloo 2"/>
                <a:cs typeface="Baloo 2"/>
                <a:sym typeface="Baloo 2"/>
              </a:defRPr>
            </a:lvl9pPr>
          </a:lstStyle>
          <a:p>
            <a:endParaRPr/>
          </a:p>
        </p:txBody>
      </p:sp>
      <p:sp>
        <p:nvSpPr>
          <p:cNvPr id="202" name="Google Shape;202;p20"/>
          <p:cNvSpPr txBox="1">
            <a:spLocks noGrp="1"/>
          </p:cNvSpPr>
          <p:nvPr>
            <p:ph type="subTitle" idx="6"/>
          </p:nvPr>
        </p:nvSpPr>
        <p:spPr>
          <a:xfrm>
            <a:off x="5992751" y="1881475"/>
            <a:ext cx="22521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Baloo 2"/>
              <a:buNone/>
              <a:defRPr sz="2000" b="1">
                <a:solidFill>
                  <a:schemeClr val="dk1"/>
                </a:solidFill>
                <a:latin typeface="Baloo 2"/>
                <a:ea typeface="Baloo 2"/>
                <a:cs typeface="Baloo 2"/>
                <a:sym typeface="Baloo 2"/>
              </a:defRPr>
            </a:lvl1pPr>
            <a:lvl2pPr lvl="1" algn="ctr" rtl="0">
              <a:lnSpc>
                <a:spcPct val="100000"/>
              </a:lnSpc>
              <a:spcBef>
                <a:spcPts val="0"/>
              </a:spcBef>
              <a:spcAft>
                <a:spcPts val="0"/>
              </a:spcAft>
              <a:buSzPts val="2000"/>
              <a:buFont typeface="Baloo 2"/>
              <a:buNone/>
              <a:defRPr sz="2000" b="1">
                <a:latin typeface="Baloo 2"/>
                <a:ea typeface="Baloo 2"/>
                <a:cs typeface="Baloo 2"/>
                <a:sym typeface="Baloo 2"/>
              </a:defRPr>
            </a:lvl2pPr>
            <a:lvl3pPr lvl="2" algn="ctr" rtl="0">
              <a:lnSpc>
                <a:spcPct val="100000"/>
              </a:lnSpc>
              <a:spcBef>
                <a:spcPts val="0"/>
              </a:spcBef>
              <a:spcAft>
                <a:spcPts val="0"/>
              </a:spcAft>
              <a:buSzPts val="2000"/>
              <a:buFont typeface="Baloo 2"/>
              <a:buNone/>
              <a:defRPr sz="2000" b="1">
                <a:latin typeface="Baloo 2"/>
                <a:ea typeface="Baloo 2"/>
                <a:cs typeface="Baloo 2"/>
                <a:sym typeface="Baloo 2"/>
              </a:defRPr>
            </a:lvl3pPr>
            <a:lvl4pPr lvl="3" algn="ctr" rtl="0">
              <a:lnSpc>
                <a:spcPct val="100000"/>
              </a:lnSpc>
              <a:spcBef>
                <a:spcPts val="0"/>
              </a:spcBef>
              <a:spcAft>
                <a:spcPts val="0"/>
              </a:spcAft>
              <a:buSzPts val="2000"/>
              <a:buFont typeface="Baloo 2"/>
              <a:buNone/>
              <a:defRPr sz="2000" b="1">
                <a:latin typeface="Baloo 2"/>
                <a:ea typeface="Baloo 2"/>
                <a:cs typeface="Baloo 2"/>
                <a:sym typeface="Baloo 2"/>
              </a:defRPr>
            </a:lvl4pPr>
            <a:lvl5pPr lvl="4" algn="ctr" rtl="0">
              <a:lnSpc>
                <a:spcPct val="100000"/>
              </a:lnSpc>
              <a:spcBef>
                <a:spcPts val="0"/>
              </a:spcBef>
              <a:spcAft>
                <a:spcPts val="0"/>
              </a:spcAft>
              <a:buSzPts val="2000"/>
              <a:buFont typeface="Baloo 2"/>
              <a:buNone/>
              <a:defRPr sz="2000" b="1">
                <a:latin typeface="Baloo 2"/>
                <a:ea typeface="Baloo 2"/>
                <a:cs typeface="Baloo 2"/>
                <a:sym typeface="Baloo 2"/>
              </a:defRPr>
            </a:lvl5pPr>
            <a:lvl6pPr lvl="5" algn="ctr" rtl="0">
              <a:lnSpc>
                <a:spcPct val="100000"/>
              </a:lnSpc>
              <a:spcBef>
                <a:spcPts val="0"/>
              </a:spcBef>
              <a:spcAft>
                <a:spcPts val="0"/>
              </a:spcAft>
              <a:buSzPts val="2000"/>
              <a:buFont typeface="Baloo 2"/>
              <a:buNone/>
              <a:defRPr sz="2000" b="1">
                <a:latin typeface="Baloo 2"/>
                <a:ea typeface="Baloo 2"/>
                <a:cs typeface="Baloo 2"/>
                <a:sym typeface="Baloo 2"/>
              </a:defRPr>
            </a:lvl6pPr>
            <a:lvl7pPr lvl="6" algn="ctr" rtl="0">
              <a:lnSpc>
                <a:spcPct val="100000"/>
              </a:lnSpc>
              <a:spcBef>
                <a:spcPts val="0"/>
              </a:spcBef>
              <a:spcAft>
                <a:spcPts val="0"/>
              </a:spcAft>
              <a:buSzPts val="2000"/>
              <a:buFont typeface="Baloo 2"/>
              <a:buNone/>
              <a:defRPr sz="2000" b="1">
                <a:latin typeface="Baloo 2"/>
                <a:ea typeface="Baloo 2"/>
                <a:cs typeface="Baloo 2"/>
                <a:sym typeface="Baloo 2"/>
              </a:defRPr>
            </a:lvl7pPr>
            <a:lvl8pPr lvl="7" algn="ctr" rtl="0">
              <a:lnSpc>
                <a:spcPct val="100000"/>
              </a:lnSpc>
              <a:spcBef>
                <a:spcPts val="0"/>
              </a:spcBef>
              <a:spcAft>
                <a:spcPts val="0"/>
              </a:spcAft>
              <a:buSzPts val="2000"/>
              <a:buFont typeface="Baloo 2"/>
              <a:buNone/>
              <a:defRPr sz="2000" b="1">
                <a:latin typeface="Baloo 2"/>
                <a:ea typeface="Baloo 2"/>
                <a:cs typeface="Baloo 2"/>
                <a:sym typeface="Baloo 2"/>
              </a:defRPr>
            </a:lvl8pPr>
            <a:lvl9pPr lvl="8" algn="ctr" rtl="0">
              <a:lnSpc>
                <a:spcPct val="100000"/>
              </a:lnSpc>
              <a:spcBef>
                <a:spcPts val="0"/>
              </a:spcBef>
              <a:spcAft>
                <a:spcPts val="0"/>
              </a:spcAft>
              <a:buSzPts val="2000"/>
              <a:buFont typeface="Baloo 2"/>
              <a:buNone/>
              <a:defRPr sz="2000" b="1">
                <a:latin typeface="Baloo 2"/>
                <a:ea typeface="Baloo 2"/>
                <a:cs typeface="Baloo 2"/>
                <a:sym typeface="Baloo 2"/>
              </a:defRPr>
            </a:lvl9pPr>
          </a:lstStyle>
          <a:p>
            <a:endParaRPr/>
          </a:p>
        </p:txBody>
      </p:sp>
      <p:sp>
        <p:nvSpPr>
          <p:cNvPr id="203" name="Google Shape;203;p20"/>
          <p:cNvSpPr/>
          <p:nvPr/>
        </p:nvSpPr>
        <p:spPr>
          <a:xfrm rot="5400000">
            <a:off x="430450" y="4627765"/>
            <a:ext cx="1949400" cy="16893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0"/>
          <p:cNvSpPr/>
          <p:nvPr/>
        </p:nvSpPr>
        <p:spPr>
          <a:xfrm rot="5400000">
            <a:off x="-1325422" y="3755661"/>
            <a:ext cx="2482800" cy="21516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0"/>
          <p:cNvSpPr/>
          <p:nvPr/>
        </p:nvSpPr>
        <p:spPr>
          <a:xfrm rot="5400000">
            <a:off x="6597025" y="4523050"/>
            <a:ext cx="1953600" cy="16929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0"/>
          <p:cNvSpPr/>
          <p:nvPr/>
        </p:nvSpPr>
        <p:spPr>
          <a:xfrm rot="5400000">
            <a:off x="1020925" y="-1313450"/>
            <a:ext cx="1814700" cy="15726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0"/>
          <p:cNvSpPr/>
          <p:nvPr/>
        </p:nvSpPr>
        <p:spPr>
          <a:xfrm rot="5400000">
            <a:off x="2637450" y="-1324250"/>
            <a:ext cx="1653600" cy="14331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0"/>
          <p:cNvSpPr/>
          <p:nvPr/>
        </p:nvSpPr>
        <p:spPr>
          <a:xfrm rot="5400000">
            <a:off x="7941900" y="-835500"/>
            <a:ext cx="1473300" cy="12765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0"/>
          <p:cNvSpPr/>
          <p:nvPr/>
        </p:nvSpPr>
        <p:spPr>
          <a:xfrm rot="5400000">
            <a:off x="7735500" y="3952702"/>
            <a:ext cx="2386800" cy="20685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0"/>
          <p:cNvSpPr/>
          <p:nvPr/>
        </p:nvSpPr>
        <p:spPr>
          <a:xfrm rot="5400000">
            <a:off x="4070550" y="4903775"/>
            <a:ext cx="1653600" cy="14331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15"/>
        <p:cNvGrpSpPr/>
        <p:nvPr/>
      </p:nvGrpSpPr>
      <p:grpSpPr>
        <a:xfrm>
          <a:off x="0" y="0"/>
          <a:ext cx="0" cy="0"/>
          <a:chOff x="0" y="0"/>
          <a:chExt cx="0" cy="0"/>
        </a:xfrm>
      </p:grpSpPr>
      <p:sp>
        <p:nvSpPr>
          <p:cNvPr id="316" name="Google Shape;316;p28"/>
          <p:cNvSpPr/>
          <p:nvPr/>
        </p:nvSpPr>
        <p:spPr>
          <a:xfrm rot="5400000">
            <a:off x="-1711197" y="3350761"/>
            <a:ext cx="2482800" cy="21516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8"/>
          <p:cNvSpPr/>
          <p:nvPr/>
        </p:nvSpPr>
        <p:spPr>
          <a:xfrm rot="5400000">
            <a:off x="6802750" y="4621475"/>
            <a:ext cx="1953600" cy="16929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8"/>
          <p:cNvSpPr/>
          <p:nvPr/>
        </p:nvSpPr>
        <p:spPr>
          <a:xfrm rot="5400000">
            <a:off x="8376225" y="503875"/>
            <a:ext cx="1814700" cy="15726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8"/>
          <p:cNvSpPr/>
          <p:nvPr/>
        </p:nvSpPr>
        <p:spPr>
          <a:xfrm rot="5400000">
            <a:off x="328050" y="-1070375"/>
            <a:ext cx="1653600" cy="14331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8"/>
          <p:cNvSpPr/>
          <p:nvPr/>
        </p:nvSpPr>
        <p:spPr>
          <a:xfrm rot="5400000">
            <a:off x="6623800" y="-496775"/>
            <a:ext cx="1473300" cy="12765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8"/>
          <p:cNvSpPr/>
          <p:nvPr/>
        </p:nvSpPr>
        <p:spPr>
          <a:xfrm rot="5400000">
            <a:off x="4705450" y="4257677"/>
            <a:ext cx="2386800" cy="20685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8"/>
          <p:cNvSpPr/>
          <p:nvPr/>
        </p:nvSpPr>
        <p:spPr>
          <a:xfrm rot="5400000">
            <a:off x="5597950" y="-1070375"/>
            <a:ext cx="1653600" cy="14331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8"/>
          <p:cNvSpPr/>
          <p:nvPr/>
        </p:nvSpPr>
        <p:spPr>
          <a:xfrm rot="5400000">
            <a:off x="-261600" y="4528015"/>
            <a:ext cx="1949400" cy="16893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24"/>
        <p:cNvGrpSpPr/>
        <p:nvPr/>
      </p:nvGrpSpPr>
      <p:grpSpPr>
        <a:xfrm>
          <a:off x="0" y="0"/>
          <a:ext cx="0" cy="0"/>
          <a:chOff x="0" y="0"/>
          <a:chExt cx="0" cy="0"/>
        </a:xfrm>
      </p:grpSpPr>
      <p:sp>
        <p:nvSpPr>
          <p:cNvPr id="325" name="Google Shape;325;p29"/>
          <p:cNvSpPr/>
          <p:nvPr/>
        </p:nvSpPr>
        <p:spPr>
          <a:xfrm rot="5400000">
            <a:off x="8493631" y="2292928"/>
            <a:ext cx="1934700" cy="16767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9"/>
          <p:cNvSpPr/>
          <p:nvPr/>
        </p:nvSpPr>
        <p:spPr>
          <a:xfrm rot="5400000">
            <a:off x="427235" y="4385964"/>
            <a:ext cx="2433900" cy="21093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9"/>
          <p:cNvSpPr/>
          <p:nvPr/>
        </p:nvSpPr>
        <p:spPr>
          <a:xfrm rot="5400000">
            <a:off x="-678813" y="3730800"/>
            <a:ext cx="1938300" cy="16797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9"/>
          <p:cNvSpPr/>
          <p:nvPr/>
        </p:nvSpPr>
        <p:spPr>
          <a:xfrm rot="5400000">
            <a:off x="8301599" y="4041213"/>
            <a:ext cx="1938900" cy="16803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9"/>
          <p:cNvSpPr/>
          <p:nvPr/>
        </p:nvSpPr>
        <p:spPr>
          <a:xfrm rot="5400000">
            <a:off x="-713082" y="-937208"/>
            <a:ext cx="2451900" cy="21246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9"/>
          <p:cNvSpPr/>
          <p:nvPr/>
        </p:nvSpPr>
        <p:spPr>
          <a:xfrm rot="5400000">
            <a:off x="1059299" y="-967046"/>
            <a:ext cx="2008200" cy="17406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9"/>
          <p:cNvSpPr/>
          <p:nvPr/>
        </p:nvSpPr>
        <p:spPr>
          <a:xfrm rot="5400000">
            <a:off x="6416549" y="-1270212"/>
            <a:ext cx="1938900" cy="16803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2">
  <p:cSld name="CUSTOM_9_2">
    <p:spTree>
      <p:nvGrpSpPr>
        <p:cNvPr id="1" name="Shape 332"/>
        <p:cNvGrpSpPr/>
        <p:nvPr/>
      </p:nvGrpSpPr>
      <p:grpSpPr>
        <a:xfrm>
          <a:off x="0" y="0"/>
          <a:ext cx="0" cy="0"/>
          <a:chOff x="0" y="0"/>
          <a:chExt cx="0" cy="0"/>
        </a:xfrm>
      </p:grpSpPr>
      <p:sp>
        <p:nvSpPr>
          <p:cNvPr id="333" name="Google Shape;333;p30"/>
          <p:cNvSpPr/>
          <p:nvPr/>
        </p:nvSpPr>
        <p:spPr>
          <a:xfrm rot="5400000">
            <a:off x="-1765347" y="3528311"/>
            <a:ext cx="2482800" cy="21516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0"/>
          <p:cNvSpPr/>
          <p:nvPr/>
        </p:nvSpPr>
        <p:spPr>
          <a:xfrm rot="5400000">
            <a:off x="7227000" y="4773875"/>
            <a:ext cx="1953600" cy="16929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0"/>
          <p:cNvSpPr/>
          <p:nvPr/>
        </p:nvSpPr>
        <p:spPr>
          <a:xfrm rot="5400000">
            <a:off x="1020925" y="-1313450"/>
            <a:ext cx="1814700" cy="15726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0"/>
          <p:cNvSpPr/>
          <p:nvPr/>
        </p:nvSpPr>
        <p:spPr>
          <a:xfrm rot="5400000">
            <a:off x="137550" y="-1160525"/>
            <a:ext cx="1653600" cy="14331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0"/>
          <p:cNvSpPr/>
          <p:nvPr/>
        </p:nvSpPr>
        <p:spPr>
          <a:xfrm rot="5400000">
            <a:off x="7042900" y="-992075"/>
            <a:ext cx="1473300" cy="12765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0"/>
          <p:cNvSpPr/>
          <p:nvPr/>
        </p:nvSpPr>
        <p:spPr>
          <a:xfrm rot="5400000">
            <a:off x="8433000" y="3842052"/>
            <a:ext cx="2386800" cy="20685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0"/>
          <p:cNvSpPr/>
          <p:nvPr/>
        </p:nvSpPr>
        <p:spPr>
          <a:xfrm rot="5400000">
            <a:off x="5957175" y="-1307125"/>
            <a:ext cx="1653600" cy="14331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0"/>
          <p:cNvSpPr/>
          <p:nvPr/>
        </p:nvSpPr>
        <p:spPr>
          <a:xfrm rot="5400000">
            <a:off x="-677375" y="4775665"/>
            <a:ext cx="1949400" cy="16893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3">
  <p:cSld name="CUSTOM_9_3">
    <p:spTree>
      <p:nvGrpSpPr>
        <p:cNvPr id="1" name="Shape 341"/>
        <p:cNvGrpSpPr/>
        <p:nvPr/>
      </p:nvGrpSpPr>
      <p:grpSpPr>
        <a:xfrm>
          <a:off x="0" y="0"/>
          <a:ext cx="0" cy="0"/>
          <a:chOff x="0" y="0"/>
          <a:chExt cx="0" cy="0"/>
        </a:xfrm>
      </p:grpSpPr>
      <p:sp>
        <p:nvSpPr>
          <p:cNvPr id="342" name="Google Shape;342;p31"/>
          <p:cNvSpPr/>
          <p:nvPr/>
        </p:nvSpPr>
        <p:spPr>
          <a:xfrm rot="5400000">
            <a:off x="5489316" y="4931161"/>
            <a:ext cx="2482800" cy="21516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1"/>
          <p:cNvSpPr/>
          <p:nvPr/>
        </p:nvSpPr>
        <p:spPr>
          <a:xfrm rot="5400000">
            <a:off x="-130350" y="5000125"/>
            <a:ext cx="1953600" cy="16929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1"/>
          <p:cNvSpPr/>
          <p:nvPr/>
        </p:nvSpPr>
        <p:spPr>
          <a:xfrm rot="5400000">
            <a:off x="314300" y="-1320425"/>
            <a:ext cx="1814700" cy="15726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rot="5400000">
            <a:off x="-1218400" y="-5700"/>
            <a:ext cx="1653600" cy="14331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1"/>
          <p:cNvSpPr/>
          <p:nvPr/>
        </p:nvSpPr>
        <p:spPr>
          <a:xfrm rot="5400000">
            <a:off x="8325550" y="-677075"/>
            <a:ext cx="1473300" cy="12765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1"/>
          <p:cNvSpPr/>
          <p:nvPr/>
        </p:nvSpPr>
        <p:spPr>
          <a:xfrm rot="5400000">
            <a:off x="-1345900" y="4369350"/>
            <a:ext cx="1908600" cy="16539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1"/>
          <p:cNvSpPr/>
          <p:nvPr/>
        </p:nvSpPr>
        <p:spPr>
          <a:xfrm rot="5400000">
            <a:off x="6461700" y="-1250675"/>
            <a:ext cx="1653600" cy="14331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1"/>
          <p:cNvSpPr/>
          <p:nvPr/>
        </p:nvSpPr>
        <p:spPr>
          <a:xfrm rot="5400000">
            <a:off x="7676475" y="4734140"/>
            <a:ext cx="1949400" cy="16893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539400"/>
            <a:ext cx="7717800" cy="642300"/>
          </a:xfrm>
          <a:prstGeom prst="rect">
            <a:avLst/>
          </a:prstGeom>
          <a:solidFill>
            <a:schemeClr val="dk2"/>
          </a:solid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Baloo 2"/>
              <a:buNone/>
              <a:defRPr sz="3000" b="1">
                <a:solidFill>
                  <a:schemeClr val="dk1"/>
                </a:solidFill>
                <a:latin typeface="Baloo 2"/>
                <a:ea typeface="Baloo 2"/>
                <a:cs typeface="Baloo 2"/>
                <a:sym typeface="Baloo 2"/>
              </a:defRPr>
            </a:lvl1pPr>
            <a:lvl2pPr lvl="1" rtl="0">
              <a:spcBef>
                <a:spcPts val="0"/>
              </a:spcBef>
              <a:spcAft>
                <a:spcPts val="0"/>
              </a:spcAft>
              <a:buClr>
                <a:schemeClr val="dk1"/>
              </a:buClr>
              <a:buSzPts val="3000"/>
              <a:buFont typeface="Baloo 2"/>
              <a:buNone/>
              <a:defRPr sz="3000" b="1">
                <a:solidFill>
                  <a:schemeClr val="dk1"/>
                </a:solidFill>
                <a:latin typeface="Baloo 2"/>
                <a:ea typeface="Baloo 2"/>
                <a:cs typeface="Baloo 2"/>
                <a:sym typeface="Baloo 2"/>
              </a:defRPr>
            </a:lvl2pPr>
            <a:lvl3pPr lvl="2" rtl="0">
              <a:spcBef>
                <a:spcPts val="0"/>
              </a:spcBef>
              <a:spcAft>
                <a:spcPts val="0"/>
              </a:spcAft>
              <a:buClr>
                <a:schemeClr val="dk1"/>
              </a:buClr>
              <a:buSzPts val="3000"/>
              <a:buFont typeface="Baloo 2"/>
              <a:buNone/>
              <a:defRPr sz="3000" b="1">
                <a:solidFill>
                  <a:schemeClr val="dk1"/>
                </a:solidFill>
                <a:latin typeface="Baloo 2"/>
                <a:ea typeface="Baloo 2"/>
                <a:cs typeface="Baloo 2"/>
                <a:sym typeface="Baloo 2"/>
              </a:defRPr>
            </a:lvl3pPr>
            <a:lvl4pPr lvl="3" rtl="0">
              <a:spcBef>
                <a:spcPts val="0"/>
              </a:spcBef>
              <a:spcAft>
                <a:spcPts val="0"/>
              </a:spcAft>
              <a:buClr>
                <a:schemeClr val="dk1"/>
              </a:buClr>
              <a:buSzPts val="3000"/>
              <a:buFont typeface="Baloo 2"/>
              <a:buNone/>
              <a:defRPr sz="3000" b="1">
                <a:solidFill>
                  <a:schemeClr val="dk1"/>
                </a:solidFill>
                <a:latin typeface="Baloo 2"/>
                <a:ea typeface="Baloo 2"/>
                <a:cs typeface="Baloo 2"/>
                <a:sym typeface="Baloo 2"/>
              </a:defRPr>
            </a:lvl4pPr>
            <a:lvl5pPr lvl="4" rtl="0">
              <a:spcBef>
                <a:spcPts val="0"/>
              </a:spcBef>
              <a:spcAft>
                <a:spcPts val="0"/>
              </a:spcAft>
              <a:buClr>
                <a:schemeClr val="dk1"/>
              </a:buClr>
              <a:buSzPts val="3000"/>
              <a:buFont typeface="Baloo 2"/>
              <a:buNone/>
              <a:defRPr sz="3000" b="1">
                <a:solidFill>
                  <a:schemeClr val="dk1"/>
                </a:solidFill>
                <a:latin typeface="Baloo 2"/>
                <a:ea typeface="Baloo 2"/>
                <a:cs typeface="Baloo 2"/>
                <a:sym typeface="Baloo 2"/>
              </a:defRPr>
            </a:lvl5pPr>
            <a:lvl6pPr lvl="5" rtl="0">
              <a:spcBef>
                <a:spcPts val="0"/>
              </a:spcBef>
              <a:spcAft>
                <a:spcPts val="0"/>
              </a:spcAft>
              <a:buClr>
                <a:schemeClr val="dk1"/>
              </a:buClr>
              <a:buSzPts val="3000"/>
              <a:buFont typeface="Baloo 2"/>
              <a:buNone/>
              <a:defRPr sz="3000" b="1">
                <a:solidFill>
                  <a:schemeClr val="dk1"/>
                </a:solidFill>
                <a:latin typeface="Baloo 2"/>
                <a:ea typeface="Baloo 2"/>
                <a:cs typeface="Baloo 2"/>
                <a:sym typeface="Baloo 2"/>
              </a:defRPr>
            </a:lvl6pPr>
            <a:lvl7pPr lvl="6" rtl="0">
              <a:spcBef>
                <a:spcPts val="0"/>
              </a:spcBef>
              <a:spcAft>
                <a:spcPts val="0"/>
              </a:spcAft>
              <a:buClr>
                <a:schemeClr val="dk1"/>
              </a:buClr>
              <a:buSzPts val="3000"/>
              <a:buFont typeface="Baloo 2"/>
              <a:buNone/>
              <a:defRPr sz="3000" b="1">
                <a:solidFill>
                  <a:schemeClr val="dk1"/>
                </a:solidFill>
                <a:latin typeface="Baloo 2"/>
                <a:ea typeface="Baloo 2"/>
                <a:cs typeface="Baloo 2"/>
                <a:sym typeface="Baloo 2"/>
              </a:defRPr>
            </a:lvl7pPr>
            <a:lvl8pPr lvl="7" rtl="0">
              <a:spcBef>
                <a:spcPts val="0"/>
              </a:spcBef>
              <a:spcAft>
                <a:spcPts val="0"/>
              </a:spcAft>
              <a:buClr>
                <a:schemeClr val="dk1"/>
              </a:buClr>
              <a:buSzPts val="3000"/>
              <a:buFont typeface="Baloo 2"/>
              <a:buNone/>
              <a:defRPr sz="3000" b="1">
                <a:solidFill>
                  <a:schemeClr val="dk1"/>
                </a:solidFill>
                <a:latin typeface="Baloo 2"/>
                <a:ea typeface="Baloo 2"/>
                <a:cs typeface="Baloo 2"/>
                <a:sym typeface="Baloo 2"/>
              </a:defRPr>
            </a:lvl8pPr>
            <a:lvl9pPr lvl="8" rtl="0">
              <a:spcBef>
                <a:spcPts val="0"/>
              </a:spcBef>
              <a:spcAft>
                <a:spcPts val="0"/>
              </a:spcAft>
              <a:buClr>
                <a:schemeClr val="dk1"/>
              </a:buClr>
              <a:buSzPts val="3000"/>
              <a:buFont typeface="Baloo 2"/>
              <a:buNone/>
              <a:defRPr sz="3000" b="1">
                <a:solidFill>
                  <a:schemeClr val="dk1"/>
                </a:solidFill>
                <a:latin typeface="Baloo 2"/>
                <a:ea typeface="Baloo 2"/>
                <a:cs typeface="Baloo 2"/>
                <a:sym typeface="Baloo 2"/>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1pPr>
            <a:lvl2pPr marL="914400" lvl="1"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2pPr>
            <a:lvl3pPr marL="1371600" lvl="2"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3pPr>
            <a:lvl4pPr marL="1828800" lvl="3"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4pPr>
            <a:lvl5pPr marL="2286000" lvl="4"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5pPr>
            <a:lvl6pPr marL="2743200" lvl="5"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6pPr>
            <a:lvl7pPr marL="3200400" lvl="6"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7pPr>
            <a:lvl8pPr marL="3657600" lvl="7"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8pPr>
            <a:lvl9pPr marL="4114800" lvl="8" indent="-317500">
              <a:lnSpc>
                <a:spcPct val="115000"/>
              </a:lnSpc>
              <a:spcBef>
                <a:spcPts val="1600"/>
              </a:spcBef>
              <a:spcAft>
                <a:spcPts val="1600"/>
              </a:spcAft>
              <a:buClr>
                <a:schemeClr val="dk1"/>
              </a:buClr>
              <a:buSzPts val="1400"/>
              <a:buFont typeface="Karla"/>
              <a:buChar char="■"/>
              <a:defRPr>
                <a:solidFill>
                  <a:schemeClr val="dk1"/>
                </a:solidFill>
                <a:latin typeface="Karla"/>
                <a:ea typeface="Karla"/>
                <a:cs typeface="Karla"/>
                <a:sym typeface="Karla"/>
              </a:defRPr>
            </a:lvl9pPr>
          </a:lstStyle>
          <a:p>
            <a:endParaRPr/>
          </a:p>
        </p:txBody>
      </p:sp>
    </p:spTree>
  </p:cSld>
  <p:clrMap bg1="lt1" tx1="dk1" bg2="dk2" tx2="lt2" accent1="accent1" accent2="accent2" accent3="accent3" accent4="accent4" accent5="accent5" accent6="accent6" hlink="hlink" folHlink="folHlink"/>
  <p:sldLayoutIdLst>
    <p:sldLayoutId id="2147483658" r:id="rId1"/>
    <p:sldLayoutId id="2147483666" r:id="rId2"/>
    <p:sldLayoutId id="2147483674" r:id="rId3"/>
    <p:sldLayoutId id="2147483675" r:id="rId4"/>
    <p:sldLayoutId id="2147483676" r:id="rId5"/>
    <p:sldLayoutId id="2147483677"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7.png"/><Relationship Id="rId5" Type="http://schemas.microsoft.com/office/2007/relationships/hdphoto" Target="../media/hdphoto1.wdp"/><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8.png"/><Relationship Id="rId5" Type="http://schemas.microsoft.com/office/2007/relationships/hdphoto" Target="../media/hdphoto1.wdp"/><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1.wdp"/><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8" Type="http://schemas.openxmlformats.org/officeDocument/2006/relationships/hyperlink" Target="https://sdgs.un.org/goals/goal13#targets_and_indicators" TargetMode="External"/><Relationship Id="rId3" Type="http://schemas.openxmlformats.org/officeDocument/2006/relationships/image" Target="../media/image1.png"/><Relationship Id="rId7" Type="http://schemas.openxmlformats.org/officeDocument/2006/relationships/hyperlink" Target="https://en.wikipedia.org/wiki/Sustainable_Development_Goal_13"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hyperlink" Target="https://www.undp.org/sustainable-development-goals" TargetMode="External"/><Relationship Id="rId5" Type="http://schemas.microsoft.com/office/2007/relationships/hdphoto" Target="../media/hdphoto1.wdp"/><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8" Type="http://schemas.openxmlformats.org/officeDocument/2006/relationships/hyperlink" Target="https://www.pib.gov.in/PressReleaseIframePage.aspx?PRID=1961797" TargetMode="External"/><Relationship Id="rId3" Type="http://schemas.openxmlformats.org/officeDocument/2006/relationships/image" Target="../media/image1.png"/><Relationship Id="rId7" Type="http://schemas.openxmlformats.org/officeDocument/2006/relationships/hyperlink" Target="https://www.frontiersin.org/journals/sustainability/articles/10.3389/frsus.2022.990173/full"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hyperlink" Target="https://dcfmodeling.com/products/solarindsns-pestel-analysis" TargetMode="External"/><Relationship Id="rId5" Type="http://schemas.microsoft.com/office/2007/relationships/hdphoto" Target="../media/hdphoto1.wdp"/><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8" Type="http://schemas.openxmlformats.org/officeDocument/2006/relationships/hyperlink" Target="https://cdnbbsr.s3waas.gov.in/s3716e1b8c6cd17b771da77391355749f3/uploads/2024/10/20241014958242917.pdf" TargetMode="External"/><Relationship Id="rId3" Type="http://schemas.openxmlformats.org/officeDocument/2006/relationships/image" Target="../media/image1.png"/><Relationship Id="rId7" Type="http://schemas.openxmlformats.org/officeDocument/2006/relationships/hyperlink" Target="https://mnre.gov.in/en/solar-off-grid/"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hyperlink" Target="https://www.myscheme.gov.in/schemes/pmsgmb" TargetMode="External"/><Relationship Id="rId5" Type="http://schemas.microsoft.com/office/2007/relationships/hdphoto" Target="../media/hdphoto1.wdp"/><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5.jpg"/><Relationship Id="rId5" Type="http://schemas.microsoft.com/office/2007/relationships/hdphoto" Target="../media/hdphoto1.wdp"/><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6.png"/><Relationship Id="rId5" Type="http://schemas.microsoft.com/office/2007/relationships/hdphoto" Target="../media/hdphoto1.wdp"/><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5A6B257D-1DBB-9D93-911F-47384FACFBA9}"/>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ED68D6CC-E0E5-D019-922F-3D8A94877E8F}"/>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SOLNOVA ENERGY PVT LTD</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B13C913E-142E-B1B8-865C-3AFF5AC84259}"/>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276C90DA-0476-0273-BB60-1FE191724D2F}"/>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F743137E-6F4C-5482-9F80-022CD8FEF977}"/>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A7C7E1DB-7672-A851-612D-81EE9480D1B6}"/>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519DC863-4141-78C5-414B-7573A4FD81B7}"/>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71B67C55-85F9-F12F-2FBE-7E1196FF75A1}"/>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377852B4-7F20-DFF3-0688-82794270A0BC}"/>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86748FE6-A034-F5DE-4B91-B0D6194BCF4A}"/>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6ED9FA43-08FD-F929-FE49-FB46A330D10B}"/>
              </a:ext>
            </a:extLst>
          </p:cNvPr>
          <p:cNvSpPr txBox="1">
            <a:spLocks/>
          </p:cNvSpPr>
          <p:nvPr/>
        </p:nvSpPr>
        <p:spPr>
          <a:xfrm>
            <a:off x="794942" y="862825"/>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139700" indent="0" algn="l">
              <a:spcBef>
                <a:spcPts val="1600"/>
              </a:spcBef>
            </a:pPr>
            <a:r>
              <a:rPr lang="en-US" dirty="0">
                <a:latin typeface="Garamond" panose="02020404030301010803" pitchFamily="18" charset="0"/>
              </a:rPr>
              <a:t>Team Members</a:t>
            </a:r>
          </a:p>
          <a:p>
            <a:pPr marL="425450" indent="-285750" algn="l">
              <a:spcBef>
                <a:spcPts val="1600"/>
              </a:spcBef>
              <a:buFont typeface="Arial" panose="020B0604020202020204" pitchFamily="34" charset="0"/>
              <a:buChar char="•"/>
            </a:pPr>
            <a:r>
              <a:rPr lang="en-US" dirty="0">
                <a:latin typeface="Garamond" panose="02020404030301010803" pitchFamily="18" charset="0"/>
              </a:rPr>
              <a:t>AMAN SINGH – MBA25056</a:t>
            </a:r>
          </a:p>
          <a:p>
            <a:pPr marL="425450" indent="-285750" algn="l">
              <a:spcBef>
                <a:spcPts val="1600"/>
              </a:spcBef>
              <a:buFont typeface="Arial" panose="020B0604020202020204" pitchFamily="34" charset="0"/>
              <a:buChar char="•"/>
            </a:pPr>
            <a:r>
              <a:rPr lang="en-US" dirty="0">
                <a:latin typeface="Garamond" panose="02020404030301010803" pitchFamily="18" charset="0"/>
              </a:rPr>
              <a:t>KSHITIJ BARANWAL – MBA25243</a:t>
            </a:r>
          </a:p>
          <a:p>
            <a:pPr marL="425450" indent="-285750" algn="l">
              <a:spcBef>
                <a:spcPts val="1600"/>
              </a:spcBef>
              <a:buFont typeface="Arial" panose="020B0604020202020204" pitchFamily="34" charset="0"/>
              <a:buChar char="•"/>
            </a:pPr>
            <a:r>
              <a:rPr lang="en-US" dirty="0">
                <a:latin typeface="Garamond" panose="02020404030301010803" pitchFamily="18" charset="0"/>
              </a:rPr>
              <a:t>ANISH DEY – MBA25058</a:t>
            </a:r>
          </a:p>
          <a:p>
            <a:pPr marL="425450" indent="-285750" algn="l">
              <a:spcBef>
                <a:spcPts val="1600"/>
              </a:spcBef>
              <a:buFont typeface="Arial" panose="020B0604020202020204" pitchFamily="34" charset="0"/>
              <a:buChar char="•"/>
            </a:pPr>
            <a:r>
              <a:rPr lang="en-US" dirty="0">
                <a:latin typeface="Garamond" panose="02020404030301010803" pitchFamily="18" charset="0"/>
              </a:rPr>
              <a:t>PRATEEK SAGAR – MBA25078</a:t>
            </a:r>
          </a:p>
          <a:p>
            <a:pPr marL="425450" indent="-285750" algn="l">
              <a:spcBef>
                <a:spcPts val="1600"/>
              </a:spcBef>
              <a:buFont typeface="Arial" panose="020B0604020202020204" pitchFamily="34" charset="0"/>
              <a:buChar char="•"/>
            </a:pPr>
            <a:r>
              <a:rPr lang="en-US" dirty="0">
                <a:latin typeface="Garamond" panose="02020404030301010803" pitchFamily="18" charset="0"/>
              </a:rPr>
              <a:t>ROHIT GHOSH – MBA25084</a:t>
            </a:r>
          </a:p>
          <a:p>
            <a:pPr marL="425450" indent="-285750" algn="l">
              <a:spcBef>
                <a:spcPts val="1600"/>
              </a:spcBef>
              <a:buFont typeface="Arial" panose="020B0604020202020204" pitchFamily="34" charset="0"/>
              <a:buChar char="•"/>
            </a:pPr>
            <a:r>
              <a:rPr lang="en-US" dirty="0">
                <a:latin typeface="Garamond" panose="02020404030301010803" pitchFamily="18" charset="0"/>
              </a:rPr>
              <a:t>ADHIRAJ SINGH – MBA25053</a:t>
            </a:r>
          </a:p>
        </p:txBody>
      </p:sp>
    </p:spTree>
    <p:extLst>
      <p:ext uri="{BB962C8B-B14F-4D97-AF65-F5344CB8AC3E}">
        <p14:creationId xmlns:p14="http://schemas.microsoft.com/office/powerpoint/2010/main" val="2036970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A3BD5730-A109-D289-BDEA-1035DE79ECDC}"/>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21AD7A13-BD9B-AFCB-F04A-3077422BD3D6}"/>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IN" sz="2000" dirty="0">
                <a:solidFill>
                  <a:srgbClr val="256671"/>
                </a:solidFill>
                <a:latin typeface="Garamond" panose="02020404030301010803" pitchFamily="18" charset="0"/>
              </a:rPr>
              <a:t>COMPANY OVERVIEW</a:t>
            </a:r>
            <a:br>
              <a:rPr lang="en-IN" sz="2000" dirty="0">
                <a:solidFill>
                  <a:srgbClr val="256671"/>
                </a:solidFill>
                <a:latin typeface="Garamond" panose="02020404030301010803" pitchFamily="18" charset="0"/>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A02A3559-DA8C-C45C-9EA6-90AA219795B5}"/>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67A0724A-0C5D-FBEB-BF2D-EC1B0B545225}"/>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34B0E3C9-E480-4992-9F0A-71D934548785}"/>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99A1146E-CF15-D406-D1ED-CF4F18E88DD5}"/>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7F4DE623-A156-D882-1AB3-47A028B76CC3}"/>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9F78CD5B-A0FB-FAB8-DEC7-C46B3BE03B63}"/>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AE1E6253-A0CF-BA59-1A3B-379DC9159F57}"/>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693E1AFC-837E-B598-ABEE-1F852F162D62}"/>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AF5545F4-11A9-22D2-BBF6-E1310DD08ECD}"/>
              </a:ext>
            </a:extLst>
          </p:cNvPr>
          <p:cNvSpPr txBox="1">
            <a:spLocks/>
          </p:cNvSpPr>
          <p:nvPr/>
        </p:nvSpPr>
        <p:spPr>
          <a:xfrm>
            <a:off x="794942" y="92559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734059" lvl="1" indent="-367030" algn="l">
              <a:buFont typeface="Arial"/>
              <a:buChar char="•"/>
            </a:pPr>
            <a:r>
              <a:rPr lang="en-US" dirty="0">
                <a:solidFill>
                  <a:srgbClr val="256671"/>
                </a:solidFill>
                <a:latin typeface="Garamond" panose="02020404030301010803" pitchFamily="18" charset="0"/>
                <a:ea typeface="Gotham"/>
                <a:cs typeface="Gotham"/>
                <a:sym typeface="Gotham"/>
              </a:rPr>
              <a:t>Name: </a:t>
            </a:r>
            <a:r>
              <a:rPr lang="en-US" dirty="0" err="1">
                <a:solidFill>
                  <a:srgbClr val="256671"/>
                </a:solidFill>
                <a:latin typeface="Garamond" panose="02020404030301010803" pitchFamily="18" charset="0"/>
                <a:ea typeface="Gotham"/>
                <a:cs typeface="Gotham"/>
                <a:sym typeface="Gotham"/>
              </a:rPr>
              <a:t>SolNova</a:t>
            </a:r>
            <a:r>
              <a:rPr lang="en-US" dirty="0">
                <a:solidFill>
                  <a:srgbClr val="256671"/>
                </a:solidFill>
                <a:latin typeface="Garamond" panose="02020404030301010803" pitchFamily="18" charset="0"/>
                <a:ea typeface="Gotham"/>
                <a:cs typeface="Gotham"/>
                <a:sym typeface="Gotham"/>
              </a:rPr>
              <a:t> Energy Pvt. Ltd.</a:t>
            </a:r>
          </a:p>
          <a:p>
            <a:pPr marL="734059" lvl="1" indent="-367030" algn="l">
              <a:buFont typeface="Arial"/>
              <a:buChar char="•"/>
            </a:pPr>
            <a:r>
              <a:rPr lang="en-US" dirty="0">
                <a:solidFill>
                  <a:srgbClr val="256671"/>
                </a:solidFill>
                <a:latin typeface="Garamond" panose="02020404030301010803" pitchFamily="18" charset="0"/>
                <a:ea typeface="Gotham"/>
                <a:cs typeface="Gotham"/>
                <a:sym typeface="Gotham"/>
              </a:rPr>
              <a:t>Founded: 2022 | HQ: Pune, India</a:t>
            </a:r>
          </a:p>
          <a:p>
            <a:pPr marL="734059" lvl="1" indent="-367030" algn="l">
              <a:buFont typeface="Arial"/>
              <a:buChar char="•"/>
            </a:pPr>
            <a:r>
              <a:rPr lang="en-US" dirty="0">
                <a:solidFill>
                  <a:srgbClr val="256671"/>
                </a:solidFill>
                <a:latin typeface="Garamond" panose="02020404030301010803" pitchFamily="18" charset="0"/>
                <a:ea typeface="Gotham"/>
                <a:cs typeface="Gotham"/>
                <a:sym typeface="Gotham"/>
              </a:rPr>
              <a:t>Business Scope:</a:t>
            </a:r>
          </a:p>
          <a:p>
            <a:pPr marL="1264496" lvl="2" indent="-285750" algn="l">
              <a:buFont typeface="Wingdings" panose="05000000000000000000" pitchFamily="2" charset="2"/>
              <a:buChar char="Ø"/>
            </a:pPr>
            <a:r>
              <a:rPr lang="en-US" dirty="0">
                <a:solidFill>
                  <a:srgbClr val="256671"/>
                </a:solidFill>
                <a:latin typeface="Garamond" panose="02020404030301010803" pitchFamily="18" charset="0"/>
                <a:ea typeface="Gotham"/>
                <a:cs typeface="Gotham"/>
                <a:sym typeface="Gotham"/>
              </a:rPr>
              <a:t>Solar manufacturing &amp; installation</a:t>
            </a:r>
          </a:p>
          <a:p>
            <a:pPr marL="1264496" lvl="2" indent="-285750" algn="l">
              <a:buFont typeface="Wingdings" panose="05000000000000000000" pitchFamily="2" charset="2"/>
              <a:buChar char="Ø"/>
            </a:pPr>
            <a:r>
              <a:rPr lang="en-US" dirty="0">
                <a:solidFill>
                  <a:srgbClr val="256671"/>
                </a:solidFill>
                <a:latin typeface="Garamond" panose="02020404030301010803" pitchFamily="18" charset="0"/>
                <a:ea typeface="Gotham"/>
                <a:cs typeface="Gotham"/>
                <a:sym typeface="Gotham"/>
              </a:rPr>
              <a:t>Microgrid solutions for rural areas</a:t>
            </a:r>
          </a:p>
          <a:p>
            <a:pPr marL="1264496" lvl="2" indent="-285750" algn="l">
              <a:buFont typeface="Wingdings" panose="05000000000000000000" pitchFamily="2" charset="2"/>
              <a:buChar char="Ø"/>
            </a:pPr>
            <a:r>
              <a:rPr lang="en-US" dirty="0">
                <a:solidFill>
                  <a:srgbClr val="256671"/>
                </a:solidFill>
                <a:latin typeface="Garamond" panose="02020404030301010803" pitchFamily="18" charset="0"/>
                <a:ea typeface="Gotham"/>
                <a:cs typeface="Gotham"/>
                <a:sym typeface="Gotham"/>
              </a:rPr>
              <a:t>Carbon footprint consultancy</a:t>
            </a:r>
          </a:p>
          <a:p>
            <a:pPr marL="1264496" lvl="2" indent="-285750" algn="l">
              <a:buFont typeface="Wingdings" panose="05000000000000000000" pitchFamily="2" charset="2"/>
              <a:buChar char="Ø"/>
            </a:pPr>
            <a:endParaRPr lang="en-US" dirty="0">
              <a:solidFill>
                <a:srgbClr val="256671"/>
              </a:solidFill>
              <a:latin typeface="Garamond" panose="02020404030301010803" pitchFamily="18" charset="0"/>
              <a:ea typeface="Gotham"/>
              <a:cs typeface="Gotham"/>
              <a:sym typeface="Gotham"/>
            </a:endParaRPr>
          </a:p>
          <a:p>
            <a:pPr marL="734059" lvl="1" indent="-367030" algn="l">
              <a:buFont typeface="Arial"/>
              <a:buChar char="•"/>
            </a:pPr>
            <a:r>
              <a:rPr lang="en-US" dirty="0">
                <a:solidFill>
                  <a:srgbClr val="256671"/>
                </a:solidFill>
                <a:latin typeface="Garamond" panose="02020404030301010803" pitchFamily="18" charset="0"/>
                <a:ea typeface="Gotham"/>
                <a:cs typeface="Gotham"/>
                <a:sym typeface="Gotham"/>
              </a:rPr>
              <a:t>Goal: Make solar power affordable, accessible, reliable</a:t>
            </a:r>
          </a:p>
        </p:txBody>
      </p:sp>
    </p:spTree>
    <p:extLst>
      <p:ext uri="{BB962C8B-B14F-4D97-AF65-F5344CB8AC3E}">
        <p14:creationId xmlns:p14="http://schemas.microsoft.com/office/powerpoint/2010/main" val="2535546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FB5205CA-F98E-92BD-AEFC-E90D0D3427F2}"/>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B8F2AF82-9EA9-7003-9ACF-3DE949674743}"/>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IN" sz="2000" dirty="0">
                <a:solidFill>
                  <a:srgbClr val="256671"/>
                </a:solidFill>
                <a:latin typeface="Garamond" panose="02020404030301010803" pitchFamily="18" charset="0"/>
              </a:rPr>
              <a:t>LOGO ANALYSIS</a:t>
            </a:r>
            <a:br>
              <a:rPr lang="en-IN" sz="2000" dirty="0">
                <a:solidFill>
                  <a:srgbClr val="256671"/>
                </a:solidFill>
                <a:latin typeface="Garamond" panose="02020404030301010803" pitchFamily="18" charset="0"/>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C6485A8A-B0DA-8FE9-4F3D-22F920175DCB}"/>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5F462668-711E-7388-5C02-1E30BAC1416F}"/>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29A65ADF-DFF0-3588-44AA-4F5A2AEF6F0E}"/>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F8BFC2E5-3AD4-63D4-C2AA-2796EE4B2660}"/>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600E9166-5CA6-528E-772B-D734435630AE}"/>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1AAD5E35-C773-1FBA-C96D-F522AB76CA3E}"/>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269597F2-01BB-F70F-8474-E85D5134F378}"/>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126D43C9-CB06-D64C-5290-C49B8E1F45D0}"/>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F2AC13BC-68EB-FBE9-D6EA-BF66B6120351}"/>
              </a:ext>
            </a:extLst>
          </p:cNvPr>
          <p:cNvSpPr txBox="1">
            <a:spLocks/>
          </p:cNvSpPr>
          <p:nvPr/>
        </p:nvSpPr>
        <p:spPr>
          <a:xfrm>
            <a:off x="794942" y="92559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Design: Golden sun over teal horizon, infinity symbol rays</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Meaning: Endless renewable energy, optimism, sustainability</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Color Palette:</a:t>
            </a:r>
          </a:p>
          <a:p>
            <a:pPr marL="1468119" lvl="2" indent="-489373" algn="just">
              <a:buFont typeface="Wingdings" panose="05000000000000000000" pitchFamily="2" charset="2"/>
              <a:buChar char="Ø"/>
            </a:pPr>
            <a:r>
              <a:rPr lang="en-US" dirty="0">
                <a:solidFill>
                  <a:srgbClr val="256671"/>
                </a:solidFill>
                <a:latin typeface="Garamond" panose="02020404030301010803" pitchFamily="18" charset="0"/>
                <a:ea typeface="Gotham"/>
                <a:cs typeface="Gotham"/>
                <a:sym typeface="Gotham"/>
              </a:rPr>
              <a:t>Sunburst Yellow → energy, warmth</a:t>
            </a:r>
          </a:p>
          <a:p>
            <a:pPr marL="1468119" lvl="2" indent="-489373" algn="just">
              <a:buFont typeface="Wingdings" panose="05000000000000000000" pitchFamily="2" charset="2"/>
              <a:buChar char="Ø"/>
            </a:pPr>
            <a:r>
              <a:rPr lang="en-US" dirty="0">
                <a:solidFill>
                  <a:srgbClr val="256671"/>
                </a:solidFill>
                <a:latin typeface="Garamond" panose="02020404030301010803" pitchFamily="18" charset="0"/>
                <a:ea typeface="Gotham"/>
                <a:cs typeface="Gotham"/>
                <a:sym typeface="Gotham"/>
              </a:rPr>
              <a:t>Ocean Teal → water, calm, sustainability</a:t>
            </a:r>
          </a:p>
          <a:p>
            <a:pPr marL="1468119" lvl="2" indent="-489373" algn="just">
              <a:buFont typeface="Wingdings" panose="05000000000000000000" pitchFamily="2" charset="2"/>
              <a:buChar char="Ø"/>
            </a:pPr>
            <a:r>
              <a:rPr lang="en-US" dirty="0">
                <a:solidFill>
                  <a:srgbClr val="256671"/>
                </a:solidFill>
                <a:latin typeface="Garamond" panose="02020404030301010803" pitchFamily="18" charset="0"/>
                <a:ea typeface="Gotham"/>
                <a:cs typeface="Gotham"/>
                <a:sym typeface="Gotham"/>
              </a:rPr>
              <a:t>Deep Charcoal → grounded, professional</a:t>
            </a:r>
          </a:p>
          <a:p>
            <a:pPr marL="1468119" lvl="2" indent="-489373" algn="just">
              <a:buFont typeface="Wingdings" panose="05000000000000000000" pitchFamily="2" charset="2"/>
              <a:buChar char="Ø"/>
            </a:pPr>
            <a:r>
              <a:rPr lang="en-US" dirty="0">
                <a:solidFill>
                  <a:srgbClr val="256671"/>
                </a:solidFill>
                <a:latin typeface="Garamond" panose="02020404030301010803" pitchFamily="18" charset="0"/>
                <a:ea typeface="Gotham"/>
                <a:cs typeface="Gotham"/>
                <a:sym typeface="Gotham"/>
              </a:rPr>
              <a:t>Black → sharp, modern contrast</a:t>
            </a:r>
          </a:p>
          <a:p>
            <a:pPr algn="just">
              <a:spcBef>
                <a:spcPct val="0"/>
              </a:spcBef>
            </a:pPr>
            <a:endParaRPr lang="en-US" dirty="0">
              <a:solidFill>
                <a:srgbClr val="256671"/>
              </a:solidFill>
              <a:latin typeface="Garamond" panose="02020404030301010803" pitchFamily="18" charset="0"/>
              <a:ea typeface="Gotham"/>
              <a:cs typeface="Gotham"/>
              <a:sym typeface="Gotham"/>
            </a:endParaRPr>
          </a:p>
          <a:p>
            <a:pPr marL="139700" indent="0" algn="l">
              <a:spcBef>
                <a:spcPts val="1600"/>
              </a:spcBef>
            </a:pPr>
            <a:endParaRPr lang="en-US" dirty="0">
              <a:latin typeface="Garamond" panose="02020404030301010803" pitchFamily="18" charset="0"/>
            </a:endParaRPr>
          </a:p>
        </p:txBody>
      </p:sp>
      <p:pic>
        <p:nvPicPr>
          <p:cNvPr id="2" name="Picture 1" descr="A logo with a sun and a crown&#10;&#10;AI-generated content may be incorrect.">
            <a:extLst>
              <a:ext uri="{FF2B5EF4-FFF2-40B4-BE49-F238E27FC236}">
                <a16:creationId xmlns:a16="http://schemas.microsoft.com/office/drawing/2014/main" id="{32C4E47C-25FA-0EE3-9301-A48B311746A0}"/>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5906485" y="1000536"/>
            <a:ext cx="3107247" cy="2787533"/>
          </a:xfrm>
          <a:prstGeom prst="rect">
            <a:avLst/>
          </a:prstGeom>
        </p:spPr>
      </p:pic>
    </p:spTree>
    <p:extLst>
      <p:ext uri="{BB962C8B-B14F-4D97-AF65-F5344CB8AC3E}">
        <p14:creationId xmlns:p14="http://schemas.microsoft.com/office/powerpoint/2010/main" val="2361927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8628DE24-EF2D-81B1-8E33-D28111F10DDF}"/>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2FB260D6-85B6-87D0-B863-A0638430BEAC}"/>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IN" sz="2000" dirty="0">
                <a:solidFill>
                  <a:srgbClr val="256671"/>
                </a:solidFill>
                <a:latin typeface="Garamond" panose="02020404030301010803" pitchFamily="18" charset="0"/>
              </a:rPr>
              <a:t>MISSION, VISION, VALUES</a:t>
            </a:r>
            <a:br>
              <a:rPr lang="en-IN" sz="2000" dirty="0">
                <a:solidFill>
                  <a:srgbClr val="256671"/>
                </a:solidFill>
                <a:latin typeface="Garamond" panose="02020404030301010803" pitchFamily="18" charset="0"/>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3C51DD50-4048-5CBE-5FF7-763793D7878F}"/>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72757BB0-FBAC-0815-6C41-52A1CEF5C94B}"/>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E407C4CC-10B8-D65A-1D0D-5CE559FC80FE}"/>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171AC7D2-A976-CE77-AEA8-C39F94A42561}"/>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79AF4C6B-0ADA-EFC6-FB9A-5B996AE05A2B}"/>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DC4B1BA2-7DC4-165E-B061-11173DA0A204}"/>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92FA36F0-9941-0DAB-E139-F31D7BC23A80}"/>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FB158C52-C402-1E37-20A8-397ADC1721DE}"/>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EAF54DE6-FF39-4C3A-53ED-693E5B5BA79B}"/>
              </a:ext>
            </a:extLst>
          </p:cNvPr>
          <p:cNvSpPr txBox="1">
            <a:spLocks/>
          </p:cNvSpPr>
          <p:nvPr/>
        </p:nvSpPr>
        <p:spPr>
          <a:xfrm>
            <a:off x="794942" y="92559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Mission: Empower communities with clean, affordable solar energy</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Vision: Make solar India’s primary energy source; carbon-neutral by 2040</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Core Values:</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Sustainability</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Innovation</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Accessibility</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Integrity</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Collaboration</a:t>
            </a:r>
          </a:p>
          <a:p>
            <a:pPr algn="just">
              <a:spcBef>
                <a:spcPct val="0"/>
              </a:spcBef>
            </a:pPr>
            <a:endParaRPr lang="en-US" dirty="0">
              <a:solidFill>
                <a:srgbClr val="256671"/>
              </a:solidFill>
              <a:latin typeface="Garamond" panose="02020404030301010803" pitchFamily="18" charset="0"/>
              <a:ea typeface="Gotham"/>
              <a:cs typeface="Gotham"/>
              <a:sym typeface="Gotham"/>
            </a:endParaRPr>
          </a:p>
          <a:p>
            <a:pPr marL="139700" indent="0" algn="l">
              <a:spcBef>
                <a:spcPts val="1600"/>
              </a:spcBef>
            </a:pPr>
            <a:endParaRPr lang="en-US" dirty="0">
              <a:latin typeface="Garamond" panose="02020404030301010803" pitchFamily="18" charset="0"/>
            </a:endParaRPr>
          </a:p>
        </p:txBody>
      </p:sp>
    </p:spTree>
    <p:extLst>
      <p:ext uri="{BB962C8B-B14F-4D97-AF65-F5344CB8AC3E}">
        <p14:creationId xmlns:p14="http://schemas.microsoft.com/office/powerpoint/2010/main" val="1046622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E5467A90-BCC3-C08F-5A33-6A6D3BF438C1}"/>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7C9B80E9-6E85-488F-A1AF-3281C8B6FB21}"/>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IN" sz="2000" dirty="0">
                <a:solidFill>
                  <a:srgbClr val="256671"/>
                </a:solidFill>
                <a:latin typeface="Garamond" panose="02020404030301010803" pitchFamily="18" charset="0"/>
              </a:rPr>
              <a:t>STAKEHOLDERS</a:t>
            </a:r>
            <a:br>
              <a:rPr lang="en-IN" sz="2000" dirty="0">
                <a:solidFill>
                  <a:srgbClr val="256671"/>
                </a:solidFill>
                <a:latin typeface="Garamond" panose="02020404030301010803" pitchFamily="18" charset="0"/>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0F4C3D13-0DD2-B7F5-E265-EF555046A8FB}"/>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80F762B9-E7B8-F233-8701-6A4646184CBC}"/>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407C789F-AF1E-2B67-EC1F-D67F95489296}"/>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F244303D-FD72-A583-DBAB-B602B0604150}"/>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A18F5705-DCD9-565A-CFC2-5292AAE99572}"/>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8221AD6A-64D1-2057-FD9D-F394D10749E6}"/>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E5F1D2E5-48E7-F2D0-6822-97EF58867805}"/>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068A59B3-79A8-6BA2-2A00-D0F26B6580B7}"/>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2" name="TextBox 1">
            <a:extLst>
              <a:ext uri="{FF2B5EF4-FFF2-40B4-BE49-F238E27FC236}">
                <a16:creationId xmlns:a16="http://schemas.microsoft.com/office/drawing/2014/main" id="{A0F7A2D1-D89A-8423-7FDF-1BA53832064E}"/>
              </a:ext>
            </a:extLst>
          </p:cNvPr>
          <p:cNvSpPr txBox="1"/>
          <p:nvPr/>
        </p:nvSpPr>
        <p:spPr>
          <a:xfrm>
            <a:off x="196948" y="1026942"/>
            <a:ext cx="4375052" cy="1815882"/>
          </a:xfrm>
          <a:prstGeom prst="rect">
            <a:avLst/>
          </a:prstGeom>
          <a:noFill/>
        </p:spPr>
        <p:txBody>
          <a:bodyPr wrap="square" rtlCol="0">
            <a:spAutoFit/>
          </a:bodyPr>
          <a:lstStyle/>
          <a:p>
            <a:pPr marL="385893" lvl="1" algn="just"/>
            <a:r>
              <a:rPr lang="en-US" dirty="0">
                <a:solidFill>
                  <a:srgbClr val="256671"/>
                </a:solidFill>
                <a:latin typeface="Garamond" panose="02020404030301010803" pitchFamily="18" charset="0"/>
                <a:ea typeface="Gotham"/>
                <a:cs typeface="Gotham"/>
                <a:sym typeface="Gotham"/>
              </a:rPr>
              <a:t>Internal: </a:t>
            </a:r>
          </a:p>
          <a:p>
            <a:pPr marL="1314799" lvl="2" indent="-285750" algn="just">
              <a:buFont typeface="Arial" panose="020B0604020202020204" pitchFamily="34" charset="0"/>
              <a:buChar char="•"/>
            </a:pPr>
            <a:r>
              <a:rPr lang="en-US" dirty="0">
                <a:solidFill>
                  <a:srgbClr val="256671"/>
                </a:solidFill>
                <a:latin typeface="Garamond" panose="02020404030301010803" pitchFamily="18" charset="0"/>
                <a:ea typeface="Gotham"/>
                <a:cs typeface="Gotham"/>
                <a:sym typeface="Gotham"/>
              </a:rPr>
              <a:t>Founders</a:t>
            </a:r>
          </a:p>
          <a:p>
            <a:pPr marL="1314799" lvl="2" indent="-285750" algn="just">
              <a:buFont typeface="Arial" panose="020B0604020202020204" pitchFamily="34" charset="0"/>
              <a:buChar char="•"/>
            </a:pPr>
            <a:r>
              <a:rPr lang="en-US" dirty="0">
                <a:solidFill>
                  <a:srgbClr val="256671"/>
                </a:solidFill>
                <a:latin typeface="Garamond" panose="02020404030301010803" pitchFamily="18" charset="0"/>
                <a:ea typeface="Gotham"/>
                <a:cs typeface="Gotham"/>
                <a:sym typeface="Gotham"/>
              </a:rPr>
              <a:t>Board</a:t>
            </a:r>
          </a:p>
          <a:p>
            <a:pPr marL="1314799" lvl="2" indent="-285750" algn="just">
              <a:buFont typeface="Arial" panose="020B0604020202020204" pitchFamily="34" charset="0"/>
              <a:buChar char="•"/>
            </a:pPr>
            <a:r>
              <a:rPr lang="en-US" dirty="0">
                <a:solidFill>
                  <a:srgbClr val="256671"/>
                </a:solidFill>
                <a:latin typeface="Garamond" panose="02020404030301010803" pitchFamily="18" charset="0"/>
                <a:ea typeface="Gotham"/>
                <a:cs typeface="Gotham"/>
                <a:sym typeface="Gotham"/>
              </a:rPr>
              <a:t>Engineers, Technicians, Sales/Admin, R&amp;D, Operations </a:t>
            </a:r>
          </a:p>
          <a:p>
            <a:pPr marL="1314799" lvl="2" indent="-285750" algn="just">
              <a:buFont typeface="Arial" panose="020B0604020202020204" pitchFamily="34" charset="0"/>
              <a:buChar char="•"/>
            </a:pPr>
            <a:r>
              <a:rPr lang="en-US" dirty="0">
                <a:solidFill>
                  <a:srgbClr val="256671"/>
                </a:solidFill>
                <a:latin typeface="Garamond" panose="02020404030301010803" pitchFamily="18" charset="0"/>
                <a:ea typeface="Gotham"/>
                <a:cs typeface="Gotham"/>
                <a:sym typeface="Gotham"/>
              </a:rPr>
              <a:t>Finance</a:t>
            </a:r>
          </a:p>
          <a:p>
            <a:pPr marL="1314799" lvl="2" indent="-285750" algn="just">
              <a:buFont typeface="Arial" panose="020B0604020202020204" pitchFamily="34" charset="0"/>
              <a:buChar char="•"/>
            </a:pPr>
            <a:r>
              <a:rPr lang="en-US" dirty="0">
                <a:solidFill>
                  <a:srgbClr val="256671"/>
                </a:solidFill>
                <a:latin typeface="Garamond" panose="02020404030301010803" pitchFamily="18" charset="0"/>
                <a:ea typeface="Gotham"/>
                <a:cs typeface="Gotham"/>
                <a:sym typeface="Gotham"/>
              </a:rPr>
              <a:t>Legal</a:t>
            </a:r>
          </a:p>
          <a:p>
            <a:endParaRPr lang="en-IN" dirty="0">
              <a:latin typeface="Garamond" panose="02020404030301010803" pitchFamily="18" charset="0"/>
            </a:endParaRPr>
          </a:p>
        </p:txBody>
      </p:sp>
      <p:sp>
        <p:nvSpPr>
          <p:cNvPr id="3" name="TextBox 2">
            <a:extLst>
              <a:ext uri="{FF2B5EF4-FFF2-40B4-BE49-F238E27FC236}">
                <a16:creationId xmlns:a16="http://schemas.microsoft.com/office/drawing/2014/main" id="{38FA48D6-F313-8B2D-81A7-D632CBDE56D7}"/>
              </a:ext>
            </a:extLst>
          </p:cNvPr>
          <p:cNvSpPr txBox="1"/>
          <p:nvPr/>
        </p:nvSpPr>
        <p:spPr>
          <a:xfrm>
            <a:off x="4572000" y="1026942"/>
            <a:ext cx="3434576" cy="2031325"/>
          </a:xfrm>
          <a:prstGeom prst="rect">
            <a:avLst/>
          </a:prstGeom>
          <a:noFill/>
        </p:spPr>
        <p:txBody>
          <a:bodyPr wrap="square" rtlCol="0">
            <a:spAutoFit/>
          </a:bodyPr>
          <a:lstStyle/>
          <a:p>
            <a:pPr marL="367029" lvl="1"/>
            <a:r>
              <a:rPr lang="en-US" dirty="0">
                <a:solidFill>
                  <a:srgbClr val="256671"/>
                </a:solidFill>
                <a:latin typeface="Garamond" panose="02020404030301010803" pitchFamily="18" charset="0"/>
                <a:ea typeface="Gotham"/>
                <a:cs typeface="Gotham"/>
                <a:sym typeface="Gotham"/>
              </a:rPr>
              <a:t>External: </a:t>
            </a:r>
          </a:p>
          <a:p>
            <a:pPr marL="1314799" lvl="2" indent="-285750">
              <a:buFont typeface="Arial" panose="020B0604020202020204" pitchFamily="34" charset="0"/>
              <a:buChar char="•"/>
            </a:pPr>
            <a:r>
              <a:rPr lang="en-US" dirty="0">
                <a:solidFill>
                  <a:srgbClr val="256671"/>
                </a:solidFill>
                <a:latin typeface="Garamond" panose="02020404030301010803" pitchFamily="18" charset="0"/>
                <a:ea typeface="Gotham"/>
                <a:cs typeface="Gotham"/>
                <a:sym typeface="Gotham"/>
              </a:rPr>
              <a:t>Customers</a:t>
            </a:r>
          </a:p>
          <a:p>
            <a:pPr marL="1314799" lvl="2" indent="-285750">
              <a:buFont typeface="Arial" panose="020B0604020202020204" pitchFamily="34" charset="0"/>
              <a:buChar char="•"/>
            </a:pPr>
            <a:r>
              <a:rPr lang="en-US" dirty="0">
                <a:solidFill>
                  <a:srgbClr val="256671"/>
                </a:solidFill>
                <a:latin typeface="Garamond" panose="02020404030301010803" pitchFamily="18" charset="0"/>
                <a:ea typeface="Gotham"/>
                <a:cs typeface="Gotham"/>
                <a:sym typeface="Gotham"/>
              </a:rPr>
              <a:t>Suppliers,</a:t>
            </a:r>
          </a:p>
          <a:p>
            <a:pPr marL="1314799" lvl="2" indent="-285750">
              <a:buFont typeface="Arial" panose="020B0604020202020204" pitchFamily="34" charset="0"/>
              <a:buChar char="•"/>
            </a:pPr>
            <a:r>
              <a:rPr lang="en-US" dirty="0">
                <a:solidFill>
                  <a:srgbClr val="256671"/>
                </a:solidFill>
                <a:latin typeface="Garamond" panose="02020404030301010803" pitchFamily="18" charset="0"/>
                <a:ea typeface="Gotham"/>
                <a:cs typeface="Gotham"/>
                <a:sym typeface="Gotham"/>
              </a:rPr>
              <a:t>Government</a:t>
            </a:r>
          </a:p>
          <a:p>
            <a:pPr marL="1314799" lvl="2" indent="-285750">
              <a:buFont typeface="Arial" panose="020B0604020202020204" pitchFamily="34" charset="0"/>
              <a:buChar char="•"/>
            </a:pPr>
            <a:r>
              <a:rPr lang="en-US" dirty="0">
                <a:solidFill>
                  <a:srgbClr val="256671"/>
                </a:solidFill>
                <a:latin typeface="Garamond" panose="02020404030301010803" pitchFamily="18" charset="0"/>
                <a:ea typeface="Gotham"/>
                <a:cs typeface="Gotham"/>
                <a:sym typeface="Gotham"/>
              </a:rPr>
              <a:t>NGOs </a:t>
            </a:r>
          </a:p>
          <a:p>
            <a:pPr marL="1314799" lvl="2" indent="-285750">
              <a:buFont typeface="Arial" panose="020B0604020202020204" pitchFamily="34" charset="0"/>
              <a:buChar char="•"/>
            </a:pPr>
            <a:r>
              <a:rPr lang="en-US" dirty="0">
                <a:solidFill>
                  <a:srgbClr val="256671"/>
                </a:solidFill>
                <a:latin typeface="Garamond" panose="02020404030301010803" pitchFamily="18" charset="0"/>
                <a:ea typeface="Gotham"/>
                <a:cs typeface="Gotham"/>
                <a:sym typeface="Gotham"/>
              </a:rPr>
              <a:t>Investors</a:t>
            </a:r>
          </a:p>
          <a:p>
            <a:pPr marL="1314799" lvl="3" indent="-285750">
              <a:buFont typeface="Arial" panose="020B0604020202020204" pitchFamily="34" charset="0"/>
              <a:buChar char="•"/>
            </a:pPr>
            <a:r>
              <a:rPr lang="en-US" dirty="0">
                <a:solidFill>
                  <a:srgbClr val="256671"/>
                </a:solidFill>
                <a:latin typeface="Garamond" panose="02020404030301010803" pitchFamily="18" charset="0"/>
                <a:ea typeface="Gotham"/>
                <a:cs typeface="Gotham"/>
                <a:sym typeface="Gotham"/>
              </a:rPr>
              <a:t>Local communities, Educational institutions</a:t>
            </a:r>
          </a:p>
          <a:p>
            <a:endParaRPr lang="en-IN" dirty="0">
              <a:latin typeface="Garamond" panose="02020404030301010803" pitchFamily="18" charset="0"/>
            </a:endParaRPr>
          </a:p>
        </p:txBody>
      </p:sp>
    </p:spTree>
    <p:extLst>
      <p:ext uri="{BB962C8B-B14F-4D97-AF65-F5344CB8AC3E}">
        <p14:creationId xmlns:p14="http://schemas.microsoft.com/office/powerpoint/2010/main" val="3803360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40"/>
          <p:cNvSpPr txBox="1">
            <a:spLocks noGrp="1"/>
          </p:cNvSpPr>
          <p:nvPr>
            <p:ph type="title"/>
          </p:nvPr>
        </p:nvSpPr>
        <p:spPr>
          <a:xfrm>
            <a:off x="1313663" y="474206"/>
            <a:ext cx="6516673" cy="483320"/>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Internal Communication Strategy: Engaging Our Team</a:t>
            </a:r>
            <a:endParaRPr sz="2000" dirty="0">
              <a:solidFill>
                <a:srgbClr val="256671"/>
              </a:solidFill>
              <a:latin typeface="Garamond" panose="02020404030301010803" pitchFamily="18" charset="0"/>
            </a:endParaRPr>
          </a:p>
        </p:txBody>
      </p:sp>
      <p:grpSp>
        <p:nvGrpSpPr>
          <p:cNvPr id="446" name="Google Shape;446;p40"/>
          <p:cNvGrpSpPr/>
          <p:nvPr/>
        </p:nvGrpSpPr>
        <p:grpSpPr>
          <a:xfrm>
            <a:off x="6894188" y="3312768"/>
            <a:ext cx="449229" cy="449767"/>
            <a:chOff x="1767241" y="1347820"/>
            <a:chExt cx="505889" cy="506495"/>
          </a:xfrm>
        </p:grpSpPr>
        <p:sp>
          <p:nvSpPr>
            <p:cNvPr id="447" name="Google Shape;447;p40"/>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4FF76150-7963-F3A3-E91B-BB30F3B93C45}"/>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341F4421-D07F-842D-76F6-08EF64F6AE03}"/>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7289FF47-3AD9-CD8F-6F43-223ECDB7CDEB}"/>
              </a:ext>
            </a:extLst>
          </p:cNvPr>
          <p:cNvSpPr txBox="1">
            <a:spLocks/>
          </p:cNvSpPr>
          <p:nvPr/>
        </p:nvSpPr>
        <p:spPr>
          <a:xfrm>
            <a:off x="794942" y="1140511"/>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0" indent="0" algn="l"/>
            <a:r>
              <a:rPr lang="en-US" b="1" u="sng" dirty="0">
                <a:latin typeface="Garamond" panose="02020404030301010803" pitchFamily="18" charset="0"/>
              </a:rPr>
              <a:t>Targeted Stakeholders:</a:t>
            </a:r>
          </a:p>
          <a:p>
            <a:pPr marL="0" indent="0" algn="l"/>
            <a:endParaRPr lang="en-US" dirty="0">
              <a:latin typeface="Garamond" panose="02020404030301010803" pitchFamily="18" charset="0"/>
            </a:endParaRPr>
          </a:p>
          <a:p>
            <a:pPr lvl="0" indent="-323850" algn="l">
              <a:buSzPts val="1500"/>
              <a:buFont typeface="Hind"/>
              <a:buChar char="●"/>
            </a:pPr>
            <a:r>
              <a:rPr lang="en-US" dirty="0">
                <a:latin typeface="Garamond" panose="02020404030301010803" pitchFamily="18" charset="0"/>
              </a:rPr>
              <a:t>Founders &amp; Board of Directors</a:t>
            </a:r>
          </a:p>
          <a:p>
            <a:pPr lvl="0" indent="-323850" algn="l">
              <a:buSzPts val="1500"/>
              <a:buFont typeface="Hind"/>
              <a:buChar char="●"/>
            </a:pPr>
            <a:r>
              <a:rPr lang="en-US" dirty="0">
                <a:latin typeface="Garamond" panose="02020404030301010803" pitchFamily="18" charset="0"/>
              </a:rPr>
              <a:t>Employees (engineers, technicians, sales, admin) </a:t>
            </a:r>
          </a:p>
          <a:p>
            <a:pPr lvl="0" indent="-323850" algn="l">
              <a:buSzPts val="1500"/>
              <a:buFont typeface="Hind"/>
              <a:buChar char="●"/>
            </a:pPr>
            <a:r>
              <a:rPr lang="en-US" dirty="0">
                <a:latin typeface="Garamond" panose="02020404030301010803" pitchFamily="18" charset="0"/>
              </a:rPr>
              <a:t>R&amp;D Department</a:t>
            </a:r>
          </a:p>
          <a:p>
            <a:pPr lvl="0" indent="-323850" algn="l">
              <a:buSzPts val="1500"/>
              <a:buFont typeface="Hind"/>
              <a:buChar char="●"/>
            </a:pPr>
            <a:r>
              <a:rPr lang="en-US" dirty="0">
                <a:latin typeface="Garamond" panose="02020404030301010803" pitchFamily="18" charset="0"/>
              </a:rPr>
              <a:t>Operations Team</a:t>
            </a:r>
          </a:p>
          <a:p>
            <a:pPr marL="133350" lvl="0" indent="0" algn="l">
              <a:buSzPts val="1500"/>
            </a:pPr>
            <a:endParaRPr lang="en-US" b="1" u="sng" dirty="0">
              <a:latin typeface="Garamond" panose="02020404030301010803" pitchFamily="18" charset="0"/>
            </a:endParaRPr>
          </a:p>
          <a:p>
            <a:pPr marL="133350" lvl="0" indent="0" algn="l">
              <a:buSzPts val="1500"/>
            </a:pPr>
            <a:r>
              <a:rPr lang="en-US" b="1" u="sng" dirty="0">
                <a:latin typeface="Garamond" panose="02020404030301010803" pitchFamily="18" charset="0"/>
              </a:rPr>
              <a:t>Rationale for Targeting:</a:t>
            </a:r>
          </a:p>
          <a:p>
            <a:pPr marL="139700" indent="0" algn="l">
              <a:spcBef>
                <a:spcPts val="1600"/>
              </a:spcBef>
            </a:pPr>
            <a:r>
              <a:rPr lang="en-US" dirty="0">
                <a:latin typeface="Garamond" panose="02020404030301010803" pitchFamily="18" charset="0"/>
              </a:rPr>
              <a:t>Engaging our internal teams is crucial because they are the driving force behind SolNova's mission. Their understanding and commitment to SDG 13 are essential for integrating climate action into daily operations, from manufacturing to installation and consultancy.</a:t>
            </a:r>
          </a:p>
          <a:p>
            <a:pPr marL="139700" indent="0" algn="l">
              <a:spcBef>
                <a:spcPts val="1600"/>
              </a:spcBef>
            </a:pPr>
            <a:endParaRPr lang="en-US" dirty="0">
              <a:latin typeface="Garamond" panose="02020404030301010803" pitchFamily="18" charset="0"/>
            </a:endParaRPr>
          </a:p>
          <a:p>
            <a:pPr marL="139700" indent="0" algn="l">
              <a:spcBef>
                <a:spcPts val="1600"/>
              </a:spcBef>
            </a:pPr>
            <a:endParaRPr lang="en-US" dirty="0">
              <a:latin typeface="Garamond" panose="02020404030301010803"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8F62EF13-77E7-5D26-7A00-188C71307C2A}"/>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33F22B2C-DE9A-6512-3DB8-644ECFB0BCFE}"/>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Strategy &amp; Rationale: Building a Climate-Conscious Culture</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57909E59-8867-AA5A-6F15-51E59042C787}"/>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3FD65072-6B6D-A7EF-36B5-401772B51EC1}"/>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DFD47C12-562E-60E1-82EA-10E4BA01CC1A}"/>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5FCD5609-FB55-B19A-CB6C-1FCF259B962F}"/>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5186E279-EBEA-B5AC-4715-5083FE421C62}"/>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3C8873C4-0C56-CA37-046A-7C55039A32D0}"/>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FC6520E0-28C7-05C4-0AA7-46D88254E233}"/>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3FF1AAC2-19A6-FEA3-7FCC-E807CB3CBC6C}"/>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BB9A3D31-1B8D-854D-48D5-FF9ECB72CAA6}"/>
              </a:ext>
            </a:extLst>
          </p:cNvPr>
          <p:cNvSpPr txBox="1">
            <a:spLocks/>
          </p:cNvSpPr>
          <p:nvPr/>
        </p:nvSpPr>
        <p:spPr>
          <a:xfrm>
            <a:off x="794942" y="92559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0" indent="0" algn="l"/>
            <a:r>
              <a:rPr lang="en-US" b="1" dirty="0">
                <a:latin typeface="Garamond" panose="02020404030301010803" pitchFamily="18" charset="0"/>
              </a:rPr>
              <a:t>  </a:t>
            </a:r>
            <a:r>
              <a:rPr lang="en-US" b="1" u="sng" dirty="0">
                <a:latin typeface="Garamond" panose="02020404030301010803" pitchFamily="18" charset="0"/>
              </a:rPr>
              <a:t>Strategy:</a:t>
            </a:r>
            <a:endParaRPr lang="en-US" dirty="0">
              <a:latin typeface="Garamond" panose="02020404030301010803" pitchFamily="18" charset="0"/>
            </a:endParaRPr>
          </a:p>
          <a:p>
            <a:pPr lvl="0" indent="-323850" algn="l">
              <a:buSzPts val="1500"/>
              <a:buFont typeface="Hind"/>
              <a:buChar char="●"/>
            </a:pPr>
            <a:r>
              <a:rPr lang="en-US" b="1" dirty="0">
                <a:latin typeface="Garamond" panose="02020404030301010803" pitchFamily="18" charset="0"/>
              </a:rPr>
              <a:t>Monthly "SDG 13 Spotlight" Newsletter</a:t>
            </a:r>
            <a:r>
              <a:rPr lang="en-US" dirty="0">
                <a:latin typeface="Garamond" panose="02020404030301010803" pitchFamily="18" charset="0"/>
              </a:rPr>
              <a:t>: An internal newsletter to highlight company achievements, new policies, and individual employee contributions related to SDG 13.</a:t>
            </a:r>
          </a:p>
          <a:p>
            <a:pPr indent="-323850" algn="l">
              <a:buSzPts val="1500"/>
              <a:buFont typeface="Hind"/>
              <a:buChar char="●"/>
            </a:pPr>
            <a:r>
              <a:rPr lang="en-US" b="1" dirty="0">
                <a:latin typeface="Garamond" panose="02020404030301010803" pitchFamily="18" charset="0"/>
              </a:rPr>
              <a:t>"Green Innovator" Recognition Program</a:t>
            </a:r>
            <a:r>
              <a:rPr lang="en-US" dirty="0">
                <a:latin typeface="Garamond" panose="02020404030301010803" pitchFamily="18" charset="0"/>
              </a:rPr>
              <a:t>: A program to recognize employees who propose and implement innovative, sustainable solutions.</a:t>
            </a:r>
          </a:p>
          <a:p>
            <a:pPr indent="-323850" algn="l">
              <a:buSzPts val="1500"/>
              <a:buFont typeface="Hind"/>
              <a:buChar char="●"/>
            </a:pPr>
            <a:r>
              <a:rPr lang="en-US" b="1" dirty="0">
                <a:latin typeface="Garamond" panose="02020404030301010803" pitchFamily="18" charset="0"/>
              </a:rPr>
              <a:t>Mandatory SDG 13 Training</a:t>
            </a:r>
            <a:r>
              <a:rPr lang="en-US" dirty="0">
                <a:latin typeface="Garamond" panose="02020404030301010803" pitchFamily="18" charset="0"/>
              </a:rPr>
              <a:t>: Integrate climate action and sustainability training into the onboarding process for all new employees.</a:t>
            </a:r>
          </a:p>
          <a:p>
            <a:pPr marL="133350" lvl="0" indent="0" algn="l">
              <a:buSzPts val="1500"/>
            </a:pPr>
            <a:endParaRPr lang="en-US" dirty="0">
              <a:latin typeface="Garamond" panose="02020404030301010803" pitchFamily="18" charset="0"/>
            </a:endParaRPr>
          </a:p>
          <a:p>
            <a:pPr marL="133350" lvl="0" indent="0" algn="l">
              <a:buSzPts val="1500"/>
            </a:pPr>
            <a:r>
              <a:rPr lang="en-US" b="1" u="sng" dirty="0">
                <a:latin typeface="Garamond" panose="02020404030301010803" pitchFamily="18" charset="0"/>
              </a:rPr>
              <a:t>Rationale for Strategy:</a:t>
            </a:r>
          </a:p>
          <a:p>
            <a:pPr lvl="0" indent="-323850" algn="l">
              <a:buSzPts val="1500"/>
              <a:buFont typeface="Hind"/>
              <a:buChar char="●"/>
            </a:pPr>
            <a:r>
              <a:rPr lang="en-US" b="1" dirty="0">
                <a:latin typeface="Garamond" panose="02020404030301010803" pitchFamily="18" charset="0"/>
              </a:rPr>
              <a:t>Rationale for Monthly Newsletter</a:t>
            </a:r>
            <a:r>
              <a:rPr lang="en-US" dirty="0">
                <a:latin typeface="Garamond" panose="02020404030301010803" pitchFamily="18" charset="0"/>
              </a:rPr>
              <a:t>: This channel ensures consistent information reaches all employees.</a:t>
            </a:r>
          </a:p>
          <a:p>
            <a:pPr lvl="0" indent="-323850" algn="l">
              <a:buSzPts val="1500"/>
              <a:buFont typeface="Hind"/>
              <a:buChar char="●"/>
            </a:pPr>
            <a:r>
              <a:rPr lang="en-US" b="1" dirty="0">
                <a:latin typeface="Garamond" panose="02020404030301010803" pitchFamily="18" charset="0"/>
              </a:rPr>
              <a:t>Rationale for "Green Innovator" Recognition Program</a:t>
            </a:r>
            <a:r>
              <a:rPr lang="en-US" dirty="0">
                <a:latin typeface="Garamond" panose="02020404030301010803" pitchFamily="18" charset="0"/>
              </a:rPr>
              <a:t>: It incentivizes innovation and a proactive approach to sustainability, aligning with a core company value.</a:t>
            </a:r>
          </a:p>
          <a:p>
            <a:pPr indent="-323850" algn="l">
              <a:buSzPts val="1500"/>
              <a:buFont typeface="Hind"/>
              <a:buChar char="●"/>
            </a:pPr>
            <a:r>
              <a:rPr lang="en-US" b="1" dirty="0">
                <a:latin typeface="Garamond" panose="02020404030301010803" pitchFamily="18" charset="0"/>
              </a:rPr>
              <a:t>Rationale for Mandatory Training</a:t>
            </a:r>
            <a:r>
              <a:rPr lang="en-US" dirty="0">
                <a:latin typeface="Garamond" panose="02020404030301010803" pitchFamily="18" charset="0"/>
              </a:rPr>
              <a:t>: This ensures every employee understands their role in contributing to SDG 13.</a:t>
            </a:r>
          </a:p>
          <a:p>
            <a:pPr marL="139700" indent="0" algn="l">
              <a:spcBef>
                <a:spcPts val="1600"/>
              </a:spcBef>
            </a:pPr>
            <a:endParaRPr lang="en-US" dirty="0">
              <a:latin typeface="Garamond" panose="02020404030301010803" pitchFamily="18" charset="0"/>
            </a:endParaRPr>
          </a:p>
        </p:txBody>
      </p:sp>
    </p:spTree>
    <p:extLst>
      <p:ext uri="{BB962C8B-B14F-4D97-AF65-F5344CB8AC3E}">
        <p14:creationId xmlns:p14="http://schemas.microsoft.com/office/powerpoint/2010/main" val="2603235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2DBE6EF6-020E-7CF9-67A2-86150AE6D12D}"/>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0A58D0D9-2972-B32E-602A-03813734B4A7}"/>
              </a:ext>
            </a:extLst>
          </p:cNvPr>
          <p:cNvSpPr txBox="1">
            <a:spLocks noGrp="1"/>
          </p:cNvSpPr>
          <p:nvPr>
            <p:ph type="title"/>
          </p:nvPr>
        </p:nvSpPr>
        <p:spPr>
          <a:xfrm>
            <a:off x="1313663" y="474206"/>
            <a:ext cx="6516673" cy="483320"/>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Prototype: "Green Innovator" Recognition Program</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E40C8F67-FE54-F7F0-6A21-2BE9DCC9FA82}"/>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DF4E6D77-D393-E12E-1BD7-A42D7A1AC371}"/>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5EA64185-9938-0647-F92F-40CA0872E1DF}"/>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C5E41771-E447-E835-F7C6-83B5473C067C}"/>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0BF703B5-A65D-5F18-3A05-E099B598ABB2}"/>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DBBC5725-7CCF-382B-1475-1D3ED8BC4B8E}"/>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2E0DAD49-5F36-0079-01C5-A5B2BF788253}"/>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07B6A9FC-44B3-A092-1E16-08AF3F77453D}"/>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4E528AB6-ED4E-90D3-8511-3A44ABDC7F57}"/>
              </a:ext>
            </a:extLst>
          </p:cNvPr>
          <p:cNvSpPr txBox="1">
            <a:spLocks/>
          </p:cNvSpPr>
          <p:nvPr/>
        </p:nvSpPr>
        <p:spPr>
          <a:xfrm>
            <a:off x="794942" y="1140511"/>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139700" indent="0" algn="l">
              <a:spcBef>
                <a:spcPts val="1600"/>
              </a:spcBef>
            </a:pPr>
            <a:endParaRPr lang="en-US" dirty="0">
              <a:latin typeface="Garamond" panose="02020404030301010803" pitchFamily="18" charset="0"/>
            </a:endParaRPr>
          </a:p>
        </p:txBody>
      </p:sp>
      <p:pic>
        <p:nvPicPr>
          <p:cNvPr id="4" name="Picture 3" descr="A glass leaf trophy on a table&#10;&#10;AI-generated content may be incorrect.">
            <a:extLst>
              <a:ext uri="{FF2B5EF4-FFF2-40B4-BE49-F238E27FC236}">
                <a16:creationId xmlns:a16="http://schemas.microsoft.com/office/drawing/2014/main" id="{2A5B7EC6-C976-6B04-4C1A-A4BAA84CFBF8}"/>
              </a:ext>
            </a:extLst>
          </p:cNvPr>
          <p:cNvPicPr>
            <a:picLocks noChangeAspect="1"/>
          </p:cNvPicPr>
          <p:nvPr/>
        </p:nvPicPr>
        <p:blipFill>
          <a:blip r:embed="rId6"/>
          <a:stretch>
            <a:fillRect/>
          </a:stretch>
        </p:blipFill>
        <p:spPr>
          <a:xfrm>
            <a:off x="2807608" y="1101991"/>
            <a:ext cx="3528783" cy="3579200"/>
          </a:xfrm>
          <a:prstGeom prst="rect">
            <a:avLst/>
          </a:prstGeom>
        </p:spPr>
      </p:pic>
    </p:spTree>
    <p:extLst>
      <p:ext uri="{BB962C8B-B14F-4D97-AF65-F5344CB8AC3E}">
        <p14:creationId xmlns:p14="http://schemas.microsoft.com/office/powerpoint/2010/main" val="13973309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AD6E5D04-E879-E08B-1347-72908A430531}"/>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B79DEC9A-D2FD-E908-13DB-624462D4CE16}"/>
              </a:ext>
            </a:extLst>
          </p:cNvPr>
          <p:cNvSpPr txBox="1">
            <a:spLocks noGrp="1"/>
          </p:cNvSpPr>
          <p:nvPr>
            <p:ph type="title"/>
          </p:nvPr>
        </p:nvSpPr>
        <p:spPr>
          <a:xfrm>
            <a:off x="2534869" y="444869"/>
            <a:ext cx="4074262" cy="483320"/>
          </a:xfrm>
          <a:prstGeom prst="rect">
            <a:avLst/>
          </a:prstGeom>
        </p:spPr>
        <p:txBody>
          <a:bodyPr spcFirstLastPara="1" wrap="square" lIns="91425" tIns="91425" rIns="91425" bIns="91425" anchor="t" anchorCtr="0">
            <a:noAutofit/>
          </a:bodyPr>
          <a:lstStyle/>
          <a:p>
            <a:pPr lvl="0"/>
            <a:r>
              <a:rPr lang="en-IN" sz="2000" dirty="0">
                <a:solidFill>
                  <a:srgbClr val="256671"/>
                </a:solidFill>
                <a:latin typeface="Garamond" panose="02020404030301010803" pitchFamily="18" charset="0"/>
              </a:rPr>
              <a:t>Internal Communication Channels</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0C026C4D-7F81-E3C5-0696-4B28BF537016}"/>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7097F5DC-61F2-372A-A3DB-6CB0509F9D2B}"/>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71C28F29-9776-8DBD-C9A9-BBA50A1FEF7F}"/>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A4D56EC1-4455-A9D1-52FB-B311AF1E0B00}"/>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3E870887-DC3E-93D0-D0B3-AC6892E68675}"/>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29F82541-FEE2-80B6-0DA6-24381F4C838C}"/>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8B695F5C-4263-8F1C-F191-98DB0FBB2C07}"/>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FB017536-EC92-1283-C21A-DDF5E4DBFCFF}"/>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B28FE3D5-3BF6-CEE8-5657-0D38E472B486}"/>
              </a:ext>
            </a:extLst>
          </p:cNvPr>
          <p:cNvSpPr txBox="1">
            <a:spLocks/>
          </p:cNvSpPr>
          <p:nvPr/>
        </p:nvSpPr>
        <p:spPr>
          <a:xfrm>
            <a:off x="794942" y="992800"/>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0" indent="0" algn="l"/>
            <a:r>
              <a:rPr lang="en-US" b="1" dirty="0">
                <a:latin typeface="Garamond" panose="02020404030301010803" pitchFamily="18" charset="0"/>
              </a:rPr>
              <a:t>  </a:t>
            </a:r>
            <a:r>
              <a:rPr lang="en-US" b="1" u="sng" dirty="0">
                <a:latin typeface="Garamond" panose="02020404030301010803" pitchFamily="18" charset="0"/>
              </a:rPr>
              <a:t>Channels:</a:t>
            </a:r>
            <a:endParaRPr lang="en-US" dirty="0">
              <a:latin typeface="Garamond" panose="02020404030301010803" pitchFamily="18" charset="0"/>
            </a:endParaRPr>
          </a:p>
          <a:p>
            <a:pPr lvl="0" indent="-323850" algn="l">
              <a:buSzPts val="1500"/>
              <a:buFont typeface="Hind"/>
              <a:buChar char="●"/>
            </a:pPr>
            <a:r>
              <a:rPr lang="en-US" b="1" dirty="0">
                <a:latin typeface="Garamond" panose="02020404030301010803" pitchFamily="18" charset="0"/>
              </a:rPr>
              <a:t>Email &amp; Internal Newsletter</a:t>
            </a:r>
            <a:r>
              <a:rPr lang="en-US" dirty="0">
                <a:latin typeface="Garamond" panose="02020404030301010803" pitchFamily="18" charset="0"/>
              </a:rPr>
              <a:t>: For company-wide updates, policy changes, and the "SDG 13 Spotlight".</a:t>
            </a:r>
          </a:p>
          <a:p>
            <a:pPr lvl="0" indent="-323850" algn="l">
              <a:buSzPts val="1500"/>
              <a:buFont typeface="Hind"/>
              <a:buChar char="●"/>
            </a:pPr>
            <a:r>
              <a:rPr lang="en-US" b="1" dirty="0">
                <a:latin typeface="Garamond" panose="02020404030301010803" pitchFamily="18" charset="0"/>
              </a:rPr>
              <a:t>Internal Social Platform (e.g., Slack/Teams)</a:t>
            </a:r>
            <a:r>
              <a:rPr lang="en-US" dirty="0">
                <a:latin typeface="Garamond" panose="02020404030301010803" pitchFamily="18" charset="0"/>
              </a:rPr>
              <a:t>: For quick communication, team-based collaboration, and sharing short-form success stories.</a:t>
            </a:r>
          </a:p>
          <a:p>
            <a:pPr lvl="0" indent="-323850" algn="l">
              <a:buSzPts val="1500"/>
              <a:buFont typeface="Hind"/>
              <a:buChar char="●"/>
            </a:pPr>
            <a:r>
              <a:rPr lang="en-US" b="1" dirty="0">
                <a:latin typeface="Garamond" panose="02020404030301010803" pitchFamily="18" charset="0"/>
              </a:rPr>
              <a:t>Monthly Town Hall Meetings</a:t>
            </a:r>
            <a:r>
              <a:rPr lang="en-US" dirty="0">
                <a:latin typeface="Garamond" panose="02020404030301010803" pitchFamily="18" charset="0"/>
              </a:rPr>
              <a:t>: To provide updates from founders and the board and to celebrate the "Green Innovator" of the month in person.</a:t>
            </a:r>
          </a:p>
          <a:p>
            <a:pPr marL="133350" lvl="0" indent="0" algn="l">
              <a:buSzPts val="1500"/>
            </a:pPr>
            <a:endParaRPr lang="en-US" b="1" u="sng" dirty="0">
              <a:latin typeface="Garamond" panose="02020404030301010803" pitchFamily="18" charset="0"/>
            </a:endParaRPr>
          </a:p>
          <a:p>
            <a:pPr marL="133350" lvl="0" indent="0" algn="l">
              <a:buSzPts val="1500"/>
            </a:pPr>
            <a:r>
              <a:rPr lang="en-US" b="1" u="sng" dirty="0">
                <a:latin typeface="Garamond" panose="02020404030301010803" pitchFamily="18" charset="0"/>
              </a:rPr>
              <a:t>Rationale:</a:t>
            </a:r>
            <a:endParaRPr lang="en-US" dirty="0">
              <a:latin typeface="Garamond" panose="02020404030301010803" pitchFamily="18" charset="0"/>
            </a:endParaRPr>
          </a:p>
          <a:p>
            <a:pPr lvl="0" indent="-323850" algn="l">
              <a:buSzPts val="1500"/>
              <a:buFont typeface="Hind"/>
              <a:buChar char="●"/>
            </a:pPr>
            <a:r>
              <a:rPr lang="en-US" b="1" dirty="0">
                <a:latin typeface="Garamond" panose="02020404030301010803" pitchFamily="18" charset="0"/>
              </a:rPr>
              <a:t>Rationale for Email &amp; Internal Newsletter</a:t>
            </a:r>
            <a:r>
              <a:rPr lang="en-US" dirty="0">
                <a:latin typeface="Garamond" panose="02020404030301010803" pitchFamily="18" charset="0"/>
              </a:rPr>
              <a:t>: For company-wide updates, policy changes, and the "SDG 13 Spotlight" newsletter.</a:t>
            </a:r>
          </a:p>
          <a:p>
            <a:pPr lvl="0" indent="-323850" algn="l">
              <a:buSzPts val="1500"/>
              <a:buFont typeface="Hind"/>
              <a:buChar char="●"/>
            </a:pPr>
            <a:r>
              <a:rPr lang="en-US" b="1" dirty="0">
                <a:latin typeface="Garamond" panose="02020404030301010803" pitchFamily="18" charset="0"/>
              </a:rPr>
              <a:t>Rationale for Internal Social Platform (e.g., Slack/Teams)</a:t>
            </a:r>
            <a:r>
              <a:rPr lang="en-US" dirty="0">
                <a:latin typeface="Garamond" panose="02020404030301010803" pitchFamily="18" charset="0"/>
              </a:rPr>
              <a:t>: For quick communication, team-based collaboration, and sharing short-form success stories.</a:t>
            </a:r>
          </a:p>
          <a:p>
            <a:pPr lvl="0" indent="-323850" algn="l">
              <a:buSzPts val="1500"/>
              <a:buFont typeface="Hind"/>
              <a:buChar char="●"/>
            </a:pPr>
            <a:r>
              <a:rPr lang="en-US" b="1" dirty="0">
                <a:latin typeface="Garamond" panose="02020404030301010803" pitchFamily="18" charset="0"/>
              </a:rPr>
              <a:t>Rationale for Monthly Town Hall Meetings</a:t>
            </a:r>
            <a:r>
              <a:rPr lang="en-US" dirty="0">
                <a:latin typeface="Garamond" panose="02020404030301010803" pitchFamily="18" charset="0"/>
              </a:rPr>
              <a:t>: To deliver mandatory training on climate action and its connection to the company's work.</a:t>
            </a:r>
          </a:p>
          <a:p>
            <a:pPr marL="133350" lvl="0" indent="0" algn="l">
              <a:buSzPts val="1500"/>
            </a:pPr>
            <a:r>
              <a:rPr lang="en-US" dirty="0">
                <a:latin typeface="Garamond" panose="02020404030301010803" pitchFamily="18" charset="0"/>
              </a:rPr>
              <a:t>.</a:t>
            </a:r>
            <a:endParaRPr lang="en-IN" b="1" dirty="0">
              <a:latin typeface="Garamond" panose="02020404030301010803" pitchFamily="18" charset="0"/>
            </a:endParaRPr>
          </a:p>
          <a:p>
            <a:pPr marL="139700" indent="0" algn="l">
              <a:spcBef>
                <a:spcPts val="1600"/>
              </a:spcBef>
            </a:pPr>
            <a:endParaRPr lang="en-US" dirty="0">
              <a:latin typeface="Garamond" panose="02020404030301010803" pitchFamily="18" charset="0"/>
            </a:endParaRPr>
          </a:p>
        </p:txBody>
      </p:sp>
    </p:spTree>
    <p:extLst>
      <p:ext uri="{BB962C8B-B14F-4D97-AF65-F5344CB8AC3E}">
        <p14:creationId xmlns:p14="http://schemas.microsoft.com/office/powerpoint/2010/main" val="399140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FA2643AD-6F0A-6D73-A3F8-1DEC515B8DA5}"/>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7BA2A81D-8A28-60E8-7DD3-2D6A5FDF0E7F}"/>
              </a:ext>
            </a:extLst>
          </p:cNvPr>
          <p:cNvSpPr txBox="1">
            <a:spLocks noGrp="1"/>
          </p:cNvSpPr>
          <p:nvPr>
            <p:ph type="title"/>
          </p:nvPr>
        </p:nvSpPr>
        <p:spPr>
          <a:xfrm>
            <a:off x="1132450" y="566245"/>
            <a:ext cx="6728706" cy="438003"/>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External Communication Strategy: Building Trust &amp; Impact</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6C8F7AE0-11FC-5FB8-211F-17022244875F}"/>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9EC27849-FE2A-9A87-F21E-C015ACF765BA}"/>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7C8091EE-0F88-C99E-7DC4-2D6D150936D1}"/>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864AA911-A7CB-C1D7-5CCC-6480DBA6B143}"/>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854D1B46-B9D4-5A5B-A278-6CCB773BF761}"/>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2375F46C-AB74-0E26-87C0-9B08B994268C}"/>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A7531C17-EA43-8189-766D-3296270D3CD8}"/>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9536687A-EA4B-19AC-B474-F99F10F99ADF}"/>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86C7CA16-7500-DE00-40D3-3E8AFADF4305}"/>
              </a:ext>
            </a:extLst>
          </p:cNvPr>
          <p:cNvSpPr txBox="1">
            <a:spLocks/>
          </p:cNvSpPr>
          <p:nvPr/>
        </p:nvSpPr>
        <p:spPr>
          <a:xfrm>
            <a:off x="794942" y="1140511"/>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0" indent="0" algn="l"/>
            <a:r>
              <a:rPr lang="en-US" b="1" u="sng" dirty="0">
                <a:latin typeface="Garamond" panose="02020404030301010803" pitchFamily="18" charset="0"/>
              </a:rPr>
              <a:t>Targeted Stakeholders:</a:t>
            </a:r>
          </a:p>
          <a:p>
            <a:endParaRPr lang="en-US" dirty="0">
              <a:latin typeface="Garamond" panose="02020404030301010803" pitchFamily="18" charset="0"/>
            </a:endParaRPr>
          </a:p>
          <a:p>
            <a:pPr algn="l">
              <a:buFont typeface="Arial" panose="020B0604020202020204" pitchFamily="34" charset="0"/>
              <a:buChar char="•"/>
            </a:pPr>
            <a:r>
              <a:rPr lang="en-US" dirty="0">
                <a:latin typeface="Garamond" panose="02020404030301010803" pitchFamily="18" charset="0"/>
              </a:rPr>
              <a:t>Customers (households, businesses, rural communities)</a:t>
            </a:r>
          </a:p>
          <a:p>
            <a:pPr marL="419100" lvl="0" indent="-285750" algn="l">
              <a:buSzPts val="1500"/>
              <a:buFont typeface="Arial" panose="020B0604020202020204" pitchFamily="34" charset="0"/>
              <a:buChar char="•"/>
            </a:pPr>
            <a:r>
              <a:rPr lang="en-IN" dirty="0">
                <a:latin typeface="Garamond" panose="02020404030301010803" pitchFamily="18" charset="0"/>
              </a:rPr>
              <a:t>Government &amp; Regulatory Bodies</a:t>
            </a:r>
          </a:p>
          <a:p>
            <a:pPr marL="419100" lvl="0" indent="-285750" algn="l">
              <a:buSzPts val="1500"/>
              <a:buFont typeface="Arial" panose="020B0604020202020204" pitchFamily="34" charset="0"/>
              <a:buChar char="•"/>
            </a:pPr>
            <a:r>
              <a:rPr lang="en-IN" dirty="0">
                <a:latin typeface="Garamond" panose="02020404030301010803" pitchFamily="18" charset="0"/>
              </a:rPr>
              <a:t>Investors</a:t>
            </a:r>
          </a:p>
          <a:p>
            <a:pPr marL="419100" lvl="0" indent="-285750" algn="l">
              <a:buSzPts val="1500"/>
              <a:buFont typeface="Arial" panose="020B0604020202020204" pitchFamily="34" charset="0"/>
              <a:buChar char="•"/>
            </a:pPr>
            <a:r>
              <a:rPr lang="en-IN" dirty="0">
                <a:latin typeface="Garamond" panose="02020404030301010803" pitchFamily="18" charset="0"/>
              </a:rPr>
              <a:t>NGOs &amp; Environmental Organizations </a:t>
            </a:r>
            <a:endParaRPr lang="en-IN" u="sng" dirty="0">
              <a:latin typeface="Garamond" panose="02020404030301010803" pitchFamily="18" charset="0"/>
            </a:endParaRPr>
          </a:p>
          <a:p>
            <a:pPr marL="133350" lvl="0" indent="0" algn="l">
              <a:buSzPts val="1500"/>
            </a:pPr>
            <a:endParaRPr lang="en-US" b="1" u="sng" dirty="0">
              <a:latin typeface="Garamond" panose="02020404030301010803" pitchFamily="18" charset="0"/>
            </a:endParaRPr>
          </a:p>
          <a:p>
            <a:pPr marL="133350" lvl="0" indent="0" algn="l">
              <a:buSzPts val="1500"/>
            </a:pPr>
            <a:r>
              <a:rPr lang="en-US" b="1" u="sng" dirty="0">
                <a:latin typeface="Garamond" panose="02020404030301010803" pitchFamily="18" charset="0"/>
              </a:rPr>
              <a:t>Rationale for Targeting:</a:t>
            </a:r>
          </a:p>
          <a:p>
            <a:pPr marL="139700" indent="0" algn="l">
              <a:spcBef>
                <a:spcPts val="1600"/>
              </a:spcBef>
            </a:pPr>
            <a:r>
              <a:rPr lang="en-US" dirty="0">
                <a:latin typeface="Garamond" panose="02020404030301010803" pitchFamily="18" charset="0"/>
              </a:rPr>
              <a:t>These stakeholders are crucial for scaling SolNova's operations and achieving its vision. Engaging them directly builds brand loyalty, secures financial support, and helps influence policy for accelerated solar adoption.</a:t>
            </a:r>
          </a:p>
        </p:txBody>
      </p:sp>
    </p:spTree>
    <p:extLst>
      <p:ext uri="{BB962C8B-B14F-4D97-AF65-F5344CB8AC3E}">
        <p14:creationId xmlns:p14="http://schemas.microsoft.com/office/powerpoint/2010/main" val="938314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E38247EB-C0C5-918D-EFEA-728B992DF452}"/>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610304B5-9D6F-FBE7-D19C-FB4A57BD3931}"/>
              </a:ext>
            </a:extLst>
          </p:cNvPr>
          <p:cNvSpPr txBox="1">
            <a:spLocks noGrp="1"/>
          </p:cNvSpPr>
          <p:nvPr>
            <p:ph type="title"/>
          </p:nvPr>
        </p:nvSpPr>
        <p:spPr>
          <a:xfrm>
            <a:off x="1798686" y="491523"/>
            <a:ext cx="5544730" cy="408535"/>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Strategy &amp; Rationale: Amplifying Our Impact</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C377C245-9149-380B-8B33-D8E071306C1F}"/>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4976C3BA-3AD3-FD89-8B36-D6BB8E17835A}"/>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4D4DC1F2-0FFE-8E75-9053-570124DC66C2}"/>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C8DCD778-557D-AA18-152E-668F3FA47483}"/>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1419FF2F-DFC9-2392-9A49-76FCF0C0CE1A}"/>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49CA19E7-A5E5-9679-B191-04971D5CAC7C}"/>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D77E3F46-DFF9-6A9F-CC24-5B5AC0C1A9DE}"/>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F95B542C-BBD2-1996-8C27-705955EF334A}"/>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9A2BB807-4C24-252A-3704-C3239ECEFD6F}"/>
              </a:ext>
            </a:extLst>
          </p:cNvPr>
          <p:cNvSpPr txBox="1">
            <a:spLocks/>
          </p:cNvSpPr>
          <p:nvPr/>
        </p:nvSpPr>
        <p:spPr>
          <a:xfrm>
            <a:off x="794942" y="977430"/>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0" indent="0" algn="l"/>
            <a:r>
              <a:rPr lang="en-US" b="1" dirty="0">
                <a:latin typeface="Garamond" panose="02020404030301010803" pitchFamily="18" charset="0"/>
              </a:rPr>
              <a:t>  </a:t>
            </a:r>
            <a:r>
              <a:rPr lang="en-US" b="1" u="sng" dirty="0">
                <a:latin typeface="Garamond" panose="02020404030301010803" pitchFamily="18" charset="0"/>
              </a:rPr>
              <a:t>Strategy:</a:t>
            </a:r>
            <a:endParaRPr lang="en-US" dirty="0">
              <a:latin typeface="Garamond" panose="02020404030301010803" pitchFamily="18" charset="0"/>
            </a:endParaRPr>
          </a:p>
          <a:p>
            <a:pPr lvl="0" indent="-323850" algn="l">
              <a:buSzPts val="1500"/>
              <a:buFont typeface="Hind"/>
              <a:buChar char="●"/>
            </a:pPr>
            <a:r>
              <a:rPr lang="en-US" b="1" dirty="0">
                <a:latin typeface="Garamond" panose="02020404030301010803" pitchFamily="18" charset="0"/>
              </a:rPr>
              <a:t>"My Solar Impact" Mobile App</a:t>
            </a:r>
            <a:r>
              <a:rPr lang="en-US" dirty="0">
                <a:latin typeface="Garamond" panose="02020404030301010803" pitchFamily="18" charset="0"/>
              </a:rPr>
              <a:t>: An application allowing customers to track their carbon footprint reduction, energy savings, and direct contribution to SDG 13.</a:t>
            </a:r>
          </a:p>
          <a:p>
            <a:pPr indent="-323850" algn="l">
              <a:buSzPts val="1500"/>
              <a:buFont typeface="Hind"/>
              <a:buChar char="●"/>
            </a:pPr>
            <a:r>
              <a:rPr lang="en-US" b="1" dirty="0">
                <a:latin typeface="Garamond" panose="02020404030301010803" pitchFamily="18" charset="0"/>
              </a:rPr>
              <a:t>Policy Advocacy White Papers</a:t>
            </a:r>
            <a:r>
              <a:rPr lang="en-US" dirty="0">
                <a:latin typeface="Garamond" panose="02020404030301010803" pitchFamily="18" charset="0"/>
              </a:rPr>
              <a:t>: Publish research and white papers for government agencies to advocate for supportive solar policies.</a:t>
            </a:r>
          </a:p>
          <a:p>
            <a:pPr indent="-323850" algn="l">
              <a:buSzPts val="1500"/>
              <a:buFont typeface="Hind"/>
              <a:buChar char="●"/>
            </a:pPr>
            <a:r>
              <a:rPr lang="en-US" b="1" dirty="0">
                <a:latin typeface="Garamond" panose="02020404030301010803" pitchFamily="18" charset="0"/>
              </a:rPr>
              <a:t>Partnership with NGOs</a:t>
            </a:r>
            <a:r>
              <a:rPr lang="en-US" dirty="0">
                <a:latin typeface="Garamond" panose="02020404030301010803" pitchFamily="18" charset="0"/>
              </a:rPr>
              <a:t>: Collaborate on community awareness campaigns and training programs to certify local youth as solar technicians.</a:t>
            </a:r>
          </a:p>
          <a:p>
            <a:pPr marL="133350" indent="0" algn="l">
              <a:buSzPts val="1500"/>
            </a:pPr>
            <a:endParaRPr lang="en-US" dirty="0">
              <a:latin typeface="Garamond" panose="02020404030301010803" pitchFamily="18" charset="0"/>
            </a:endParaRPr>
          </a:p>
          <a:p>
            <a:pPr marL="133350" lvl="0" indent="0" algn="l">
              <a:buSzPts val="1500"/>
            </a:pPr>
            <a:r>
              <a:rPr lang="en-US" b="1" u="sng" dirty="0">
                <a:latin typeface="Garamond" panose="02020404030301010803" pitchFamily="18" charset="0"/>
              </a:rPr>
              <a:t>Rationale for Strategy:</a:t>
            </a:r>
          </a:p>
          <a:p>
            <a:pPr lvl="0" indent="-323850" algn="l">
              <a:buSzPts val="1500"/>
              <a:buFont typeface="Hind"/>
              <a:buChar char="●"/>
            </a:pPr>
            <a:r>
              <a:rPr lang="en-US" b="1" dirty="0">
                <a:latin typeface="Garamond" panose="02020404030301010803" pitchFamily="18" charset="0"/>
              </a:rPr>
              <a:t>Rationale for "My Solar Impact" Mobile App</a:t>
            </a:r>
            <a:r>
              <a:rPr lang="en-US" dirty="0">
                <a:latin typeface="Garamond" panose="02020404030301010803" pitchFamily="18" charset="0"/>
              </a:rPr>
              <a:t>: The app helps us make solar power accessible and reliable, contributing directly to SDG 13.</a:t>
            </a:r>
          </a:p>
          <a:p>
            <a:pPr lvl="0" indent="-323850" algn="l">
              <a:buSzPts val="1500"/>
              <a:buFont typeface="Hind"/>
              <a:buChar char="●"/>
            </a:pPr>
            <a:r>
              <a:rPr lang="en-US" b="1" dirty="0">
                <a:latin typeface="Garamond" panose="02020404030301010803" pitchFamily="18" charset="0"/>
              </a:rPr>
              <a:t>Rationale for Policy Advocacy White Papers</a:t>
            </a:r>
            <a:r>
              <a:rPr lang="en-US" dirty="0">
                <a:latin typeface="Garamond" panose="02020404030301010803" pitchFamily="18" charset="0"/>
              </a:rPr>
              <a:t>: This formal approach positions </a:t>
            </a:r>
            <a:r>
              <a:rPr lang="en-US" dirty="0" err="1">
                <a:latin typeface="Garamond" panose="02020404030301010803" pitchFamily="18" charset="0"/>
              </a:rPr>
              <a:t>SolNova</a:t>
            </a:r>
            <a:r>
              <a:rPr lang="en-US" dirty="0">
                <a:latin typeface="Garamond" panose="02020404030301010803" pitchFamily="18" charset="0"/>
              </a:rPr>
              <a:t> as a thought leader and helps us advocate for policy incentives.</a:t>
            </a:r>
          </a:p>
          <a:p>
            <a:pPr indent="-323850" algn="l">
              <a:buSzPts val="1500"/>
              <a:buFont typeface="Hind"/>
              <a:buChar char="●"/>
            </a:pPr>
            <a:r>
              <a:rPr lang="en-US" b="1" dirty="0">
                <a:latin typeface="Garamond" panose="02020404030301010803" pitchFamily="18" charset="0"/>
              </a:rPr>
              <a:t>Rationale for Partnership with NGOs</a:t>
            </a:r>
            <a:r>
              <a:rPr lang="en-US" dirty="0">
                <a:latin typeface="Garamond" panose="02020404030301010803" pitchFamily="18" charset="0"/>
              </a:rPr>
              <a:t>: This amplifies our reach and contributes to SDG 13 by promoting education and awareness.</a:t>
            </a:r>
          </a:p>
          <a:p>
            <a:pPr marL="139700" indent="0" algn="l">
              <a:spcBef>
                <a:spcPts val="1600"/>
              </a:spcBef>
            </a:pPr>
            <a:endParaRPr lang="en-US" dirty="0">
              <a:latin typeface="Garamond" panose="02020404030301010803" pitchFamily="18" charset="0"/>
            </a:endParaRPr>
          </a:p>
        </p:txBody>
      </p:sp>
    </p:spTree>
    <p:extLst>
      <p:ext uri="{BB962C8B-B14F-4D97-AF65-F5344CB8AC3E}">
        <p14:creationId xmlns:p14="http://schemas.microsoft.com/office/powerpoint/2010/main" val="487747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D5C94EF7-57F2-897A-18E2-41EAFA6B01D4}"/>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8B987954-1640-F4F1-BFC0-F8C92E973FEB}"/>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r>
              <a:rPr lang="en-US" sz="2000" dirty="0">
                <a:solidFill>
                  <a:srgbClr val="256671"/>
                </a:solidFill>
                <a:latin typeface="Garamond" panose="02020404030301010803" pitchFamily="18" charset="0"/>
                <a:ea typeface="Gotham"/>
                <a:cs typeface="Gotham"/>
                <a:sym typeface="Gotham"/>
              </a:rPr>
              <a:t>RATIONALE AND CLASSIFICATION</a:t>
            </a:r>
            <a:br>
              <a:rPr lang="en-US" sz="2000" dirty="0">
                <a:solidFill>
                  <a:srgbClr val="256671"/>
                </a:solidFill>
                <a:latin typeface="Garamond" panose="02020404030301010803" pitchFamily="18" charset="0"/>
                <a:ea typeface="Gotham"/>
                <a:cs typeface="Gotham"/>
                <a:sym typeface="Gotham"/>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1C2BD524-7E3B-2430-493E-3FFA6DDA24C2}"/>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4281D6EE-94BB-39F4-D448-A8CD9E0DD511}"/>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DB421879-8150-7AB2-75C7-971E298F57AC}"/>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C8EC1844-B3B6-FA4D-DA6B-80970A50110D}"/>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F7660D90-650D-5190-E6AA-0505848316D0}"/>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B89106DE-6FA3-075E-05C2-8BEEAA351D82}"/>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1D8658F6-620C-78AC-E36E-7F3455DFE592}"/>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D93DB558-1E32-340F-E687-6D90A8BDDD7B}"/>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F8B81619-CC9F-BA18-56AB-1F4FFBBAE4E7}"/>
              </a:ext>
            </a:extLst>
          </p:cNvPr>
          <p:cNvSpPr txBox="1">
            <a:spLocks/>
          </p:cNvSpPr>
          <p:nvPr/>
        </p:nvSpPr>
        <p:spPr>
          <a:xfrm>
            <a:off x="794942" y="1232923"/>
            <a:ext cx="7652707" cy="24106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734497" lvl="1" indent="-367248" algn="l">
              <a:buFont typeface="Arial"/>
              <a:buChar char="•"/>
            </a:pPr>
            <a:r>
              <a:rPr lang="en-US" dirty="0">
                <a:solidFill>
                  <a:srgbClr val="256671"/>
                </a:solidFill>
                <a:latin typeface="Garamond" panose="02020404030301010803" pitchFamily="18" charset="0"/>
                <a:ea typeface="Gotham"/>
                <a:cs typeface="Gotham"/>
                <a:sym typeface="Gotham"/>
              </a:rPr>
              <a:t>Direct Alignment with SDG 13: Climate Action: Solar energy is a direct substitute for fossil fuels, crucial for reducing greenhouse gas emissions.</a:t>
            </a:r>
          </a:p>
          <a:p>
            <a:pPr marL="734497" lvl="1" indent="-367248" algn="l">
              <a:buFont typeface="Arial"/>
              <a:buChar char="•"/>
            </a:pPr>
            <a:r>
              <a:rPr lang="en-US" dirty="0">
                <a:solidFill>
                  <a:srgbClr val="256671"/>
                </a:solidFill>
                <a:latin typeface="Garamond" panose="02020404030301010803" pitchFamily="18" charset="0"/>
                <a:ea typeface="Gotham"/>
                <a:cs typeface="Gotham"/>
                <a:sym typeface="Gotham"/>
              </a:rPr>
              <a:t>Addressing India's Urgency: India is highly vulnerable to climate hazards like droughts and floods, making a clean energy transition essential.</a:t>
            </a:r>
          </a:p>
          <a:p>
            <a:pPr marL="734497" lvl="1" indent="-367248" algn="l">
              <a:buFont typeface="Arial"/>
              <a:buChar char="•"/>
            </a:pPr>
            <a:r>
              <a:rPr lang="en-US" dirty="0">
                <a:solidFill>
                  <a:srgbClr val="256671"/>
                </a:solidFill>
                <a:latin typeface="Garamond" panose="02020404030301010803" pitchFamily="18" charset="0"/>
                <a:ea typeface="Gotham"/>
                <a:cs typeface="Gotham"/>
                <a:sym typeface="Gotham"/>
              </a:rPr>
              <a:t>Strong Business Potential: The growing demand for solar solutions offers both profitability and significant environmental impact.</a:t>
            </a:r>
          </a:p>
          <a:p>
            <a:pPr marL="734497" lvl="1" indent="-367248" algn="l">
              <a:buFont typeface="Arial"/>
              <a:buChar char="•"/>
            </a:pPr>
            <a:r>
              <a:rPr lang="en-US" dirty="0">
                <a:solidFill>
                  <a:srgbClr val="256671"/>
                </a:solidFill>
                <a:latin typeface="Garamond" panose="02020404030301010803" pitchFamily="18" charset="0"/>
                <a:ea typeface="Gotham"/>
                <a:cs typeface="Gotham"/>
                <a:sym typeface="Gotham"/>
              </a:rPr>
              <a:t>Sector: Energy</a:t>
            </a:r>
          </a:p>
          <a:p>
            <a:pPr marL="734497" lvl="1" indent="-367248" algn="l">
              <a:buFont typeface="Arial"/>
              <a:buChar char="•"/>
            </a:pPr>
            <a:r>
              <a:rPr lang="en-US" dirty="0">
                <a:solidFill>
                  <a:srgbClr val="256671"/>
                </a:solidFill>
                <a:latin typeface="Garamond" panose="02020404030301010803" pitchFamily="18" charset="0"/>
                <a:ea typeface="Gotham"/>
                <a:cs typeface="Gotham"/>
                <a:sym typeface="Gotham"/>
              </a:rPr>
              <a:t>Sub-sector: Renewable Energy</a:t>
            </a:r>
          </a:p>
          <a:p>
            <a:pPr marL="734497" lvl="1" indent="-367248" algn="l">
              <a:buFont typeface="Arial"/>
              <a:buChar char="•"/>
            </a:pPr>
            <a:r>
              <a:rPr lang="en-US" dirty="0">
                <a:solidFill>
                  <a:srgbClr val="256671"/>
                </a:solidFill>
                <a:latin typeface="Garamond" panose="02020404030301010803" pitchFamily="18" charset="0"/>
                <a:ea typeface="Gotham"/>
                <a:cs typeface="Gotham"/>
                <a:sym typeface="Gotham"/>
              </a:rPr>
              <a:t>Category: Solar-Powered Energy</a:t>
            </a:r>
          </a:p>
          <a:p>
            <a:pPr marL="734497" lvl="1" indent="-367248" algn="l">
              <a:buFont typeface="Arial"/>
              <a:buChar char="•"/>
            </a:pPr>
            <a:r>
              <a:rPr lang="en-US" dirty="0">
                <a:solidFill>
                  <a:srgbClr val="256671"/>
                </a:solidFill>
                <a:latin typeface="Garamond" panose="02020404030301010803" pitchFamily="18" charset="0"/>
                <a:ea typeface="Gotham"/>
                <a:cs typeface="Gotham"/>
                <a:sym typeface="Gotham"/>
              </a:rPr>
              <a:t>NIC Code: 35105 (Electricity generation from solar photovoltaic (PV) and solar thermal sources)</a:t>
            </a:r>
            <a:endParaRPr lang="en-US" dirty="0">
              <a:latin typeface="Garamond" panose="02020404030301010803" pitchFamily="18" charset="0"/>
            </a:endParaRPr>
          </a:p>
        </p:txBody>
      </p:sp>
    </p:spTree>
    <p:extLst>
      <p:ext uri="{BB962C8B-B14F-4D97-AF65-F5344CB8AC3E}">
        <p14:creationId xmlns:p14="http://schemas.microsoft.com/office/powerpoint/2010/main" val="320076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3D6CAF1A-1C57-85E9-3547-7A9AC0B3ADAC}"/>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55C09438-4446-7665-5339-0E1C7EF25301}"/>
              </a:ext>
            </a:extLst>
          </p:cNvPr>
          <p:cNvSpPr txBox="1">
            <a:spLocks noGrp="1"/>
          </p:cNvSpPr>
          <p:nvPr>
            <p:ph type="title"/>
          </p:nvPr>
        </p:nvSpPr>
        <p:spPr>
          <a:xfrm>
            <a:off x="1313663" y="474206"/>
            <a:ext cx="6516673" cy="483320"/>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Prototype: "My Solar Impact" App Dashboard</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F7BDA5C9-0AFF-70C9-3A3C-2FEB8F6017BD}"/>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1F73020B-17E1-659D-F55F-FBE58A332A12}"/>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E177EB86-6FD4-1985-8572-BFDA206161D5}"/>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9998B227-2EC7-A85D-9A84-8B655F1F88FA}"/>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02B2D0C0-AB9C-7EE3-28FA-E9FEE8F98CE1}"/>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8D13E72B-3967-F9C6-AF89-F0D46492723C}"/>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B5ABD1DD-963E-5F9B-9E84-DA938D53D1C6}"/>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0E39C2B2-9179-5142-143D-A9D5BB5FD3A8}"/>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3" name="Freeform 3">
            <a:extLst>
              <a:ext uri="{FF2B5EF4-FFF2-40B4-BE49-F238E27FC236}">
                <a16:creationId xmlns:a16="http://schemas.microsoft.com/office/drawing/2014/main" id="{39DF8A1A-7FDD-86DC-4D78-E1C94E590DE2}"/>
              </a:ext>
            </a:extLst>
          </p:cNvPr>
          <p:cNvSpPr/>
          <p:nvPr/>
        </p:nvSpPr>
        <p:spPr>
          <a:xfrm>
            <a:off x="2581422" y="1162040"/>
            <a:ext cx="4184983" cy="3507254"/>
          </a:xfrm>
          <a:custGeom>
            <a:avLst/>
            <a:gdLst/>
            <a:ahLst/>
            <a:cxnLst/>
            <a:rect l="l" t="t" r="r" b="b"/>
            <a:pathLst>
              <a:path w="7627178" h="7627178">
                <a:moveTo>
                  <a:pt x="0" y="0"/>
                </a:moveTo>
                <a:lnTo>
                  <a:pt x="7627178" y="0"/>
                </a:lnTo>
                <a:lnTo>
                  <a:pt x="7627178" y="7627178"/>
                </a:lnTo>
                <a:lnTo>
                  <a:pt x="0" y="7627178"/>
                </a:lnTo>
                <a:lnTo>
                  <a:pt x="0" y="0"/>
                </a:lnTo>
                <a:close/>
              </a:path>
            </a:pathLst>
          </a:custGeom>
          <a:blipFill>
            <a:blip r:embed="rId6"/>
            <a:stretch>
              <a:fillRect/>
            </a:stretch>
          </a:blipFill>
        </p:spPr>
        <p:txBody>
          <a:bodyPr/>
          <a:lstStyle/>
          <a:p>
            <a:endParaRPr lang="en-IN"/>
          </a:p>
        </p:txBody>
      </p:sp>
    </p:spTree>
    <p:extLst>
      <p:ext uri="{BB962C8B-B14F-4D97-AF65-F5344CB8AC3E}">
        <p14:creationId xmlns:p14="http://schemas.microsoft.com/office/powerpoint/2010/main" val="1213545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39732BE6-78A6-BD74-19E5-3C131CD5FE81}"/>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D1FB792F-A5B7-CAE8-2DC5-08A53BB7AB89}"/>
              </a:ext>
            </a:extLst>
          </p:cNvPr>
          <p:cNvSpPr txBox="1">
            <a:spLocks noGrp="1"/>
          </p:cNvSpPr>
          <p:nvPr>
            <p:ph type="title"/>
          </p:nvPr>
        </p:nvSpPr>
        <p:spPr>
          <a:xfrm>
            <a:off x="2534869" y="444869"/>
            <a:ext cx="4074262" cy="483320"/>
          </a:xfrm>
          <a:prstGeom prst="rect">
            <a:avLst/>
          </a:prstGeom>
        </p:spPr>
        <p:txBody>
          <a:bodyPr spcFirstLastPara="1" wrap="square" lIns="91425" tIns="91425" rIns="91425" bIns="91425" anchor="t" anchorCtr="0">
            <a:noAutofit/>
          </a:bodyPr>
          <a:lstStyle/>
          <a:p>
            <a:pPr lvl="0"/>
            <a:r>
              <a:rPr lang="en-IN" sz="2000" dirty="0">
                <a:solidFill>
                  <a:srgbClr val="256671"/>
                </a:solidFill>
                <a:latin typeface="Garamond" panose="02020404030301010803" pitchFamily="18" charset="0"/>
              </a:rPr>
              <a:t>External Communication Channels</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72864EFC-7276-A2AE-932C-55EAD910BFA0}"/>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C42A02FA-7ABD-EDF1-0281-AFD07D952507}"/>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0DB9F161-FEAA-F18E-D90D-8237B8379DF4}"/>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526A2CCD-D95F-7526-B0B4-29581FAF73D7}"/>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C1FA5B7F-9987-69F2-77A6-B78426D6F81F}"/>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8F23D470-9C29-BDF4-F393-0E0AFE153B5B}"/>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A7FD4B8A-5A33-20EE-9705-CAD6B9CAE6D0}"/>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44B4B42B-EB0C-5610-D14C-E4CDD63BDE28}"/>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36C95081-361C-01C4-8A50-A08054CD2217}"/>
              </a:ext>
            </a:extLst>
          </p:cNvPr>
          <p:cNvSpPr txBox="1">
            <a:spLocks/>
          </p:cNvSpPr>
          <p:nvPr/>
        </p:nvSpPr>
        <p:spPr>
          <a:xfrm>
            <a:off x="794942" y="999834"/>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0" indent="0" algn="l"/>
            <a:r>
              <a:rPr lang="en-US" b="1" dirty="0">
                <a:latin typeface="Garamond" panose="02020404030301010803" pitchFamily="18" charset="0"/>
              </a:rPr>
              <a:t>  </a:t>
            </a:r>
            <a:r>
              <a:rPr lang="en-US" b="1" u="sng" dirty="0">
                <a:latin typeface="Garamond" panose="02020404030301010803" pitchFamily="18" charset="0"/>
              </a:rPr>
              <a:t>Channels:</a:t>
            </a:r>
            <a:endParaRPr lang="en-US" dirty="0">
              <a:latin typeface="Garamond" panose="02020404030301010803" pitchFamily="18" charset="0"/>
            </a:endParaRPr>
          </a:p>
          <a:p>
            <a:pPr lvl="0" indent="-323850" algn="l">
              <a:buSzPts val="1500"/>
              <a:buFont typeface="Hind"/>
              <a:buChar char="●"/>
            </a:pPr>
            <a:r>
              <a:rPr lang="en-US" b="1" dirty="0">
                <a:latin typeface="Garamond" panose="02020404030301010803" pitchFamily="18" charset="0"/>
              </a:rPr>
              <a:t>Public Relations &amp; Media</a:t>
            </a:r>
            <a:r>
              <a:rPr lang="en-US" dirty="0">
                <a:latin typeface="Garamond" panose="02020404030301010803" pitchFamily="18" charset="0"/>
              </a:rPr>
              <a:t>: To announce major projects, partnerships with NGOs, and policy recommendations.</a:t>
            </a:r>
          </a:p>
          <a:p>
            <a:pPr lvl="0" indent="-323850" algn="l">
              <a:buSzPts val="1500"/>
              <a:buFont typeface="Hind"/>
              <a:buChar char="●"/>
            </a:pPr>
            <a:r>
              <a:rPr lang="en-US" b="1" dirty="0">
                <a:latin typeface="Garamond" panose="02020404030301010803" pitchFamily="18" charset="0"/>
              </a:rPr>
              <a:t>Social Media (LinkedIn, Twitter)</a:t>
            </a:r>
            <a:r>
              <a:rPr lang="en-US" dirty="0">
                <a:latin typeface="Garamond" panose="02020404030301010803" pitchFamily="18" charset="0"/>
              </a:rPr>
              <a:t>: For investor relations, policy updates, and engaging with NGOs and the broader public.</a:t>
            </a:r>
          </a:p>
          <a:p>
            <a:pPr lvl="0" indent="-323850" algn="l">
              <a:buSzPts val="1500"/>
              <a:buFont typeface="Hind"/>
              <a:buChar char="●"/>
            </a:pPr>
            <a:r>
              <a:rPr lang="en-US" b="1" dirty="0">
                <a:latin typeface="Garamond" panose="02020404030301010803" pitchFamily="18" charset="0"/>
              </a:rPr>
              <a:t>Digital Platforms &amp; Mobile App</a:t>
            </a:r>
            <a:r>
              <a:rPr lang="en-US" dirty="0">
                <a:latin typeface="Garamond" panose="02020404030301010803" pitchFamily="18" charset="0"/>
              </a:rPr>
              <a:t>: To communicate directly with customers and empower them to track their contribution to SDG 13.</a:t>
            </a:r>
          </a:p>
          <a:p>
            <a:pPr marL="133350" lvl="0" indent="0" algn="l">
              <a:buSzPts val="1500"/>
            </a:pPr>
            <a:endParaRPr lang="en-US" b="1" u="sng" dirty="0">
              <a:latin typeface="Garamond" panose="02020404030301010803" pitchFamily="18" charset="0"/>
            </a:endParaRPr>
          </a:p>
          <a:p>
            <a:pPr marL="133350" lvl="0" indent="0" algn="l">
              <a:buSzPts val="1500"/>
            </a:pPr>
            <a:r>
              <a:rPr lang="en-US" b="1" u="sng" dirty="0">
                <a:latin typeface="Garamond" panose="02020404030301010803" pitchFamily="18" charset="0"/>
              </a:rPr>
              <a:t>Rationale:</a:t>
            </a:r>
          </a:p>
          <a:p>
            <a:pPr lvl="0" indent="-323850" algn="l">
              <a:buSzPts val="1500"/>
              <a:buFont typeface="Hind"/>
              <a:buChar char="●"/>
            </a:pPr>
            <a:r>
              <a:rPr lang="en-US" b="1" dirty="0">
                <a:latin typeface="Garamond" panose="02020404030301010803" pitchFamily="18" charset="0"/>
              </a:rPr>
              <a:t>Rationale for Public Relations &amp; Media</a:t>
            </a:r>
            <a:r>
              <a:rPr lang="en-US" dirty="0">
                <a:latin typeface="Garamond" panose="02020404030301010803" pitchFamily="18" charset="0"/>
              </a:rPr>
              <a:t>: To announce major projects, partnerships, and policy recommendations.</a:t>
            </a:r>
          </a:p>
          <a:p>
            <a:pPr lvl="0" indent="-323850" algn="l">
              <a:buSzPts val="1500"/>
              <a:buFont typeface="Hind"/>
              <a:buChar char="●"/>
            </a:pPr>
            <a:r>
              <a:rPr lang="en-US" b="1" dirty="0">
                <a:latin typeface="Garamond" panose="02020404030301010803" pitchFamily="18" charset="0"/>
              </a:rPr>
              <a:t>Rationale for Social Media (LinkedIn, Twitter)</a:t>
            </a:r>
            <a:r>
              <a:rPr lang="en-US" dirty="0">
                <a:latin typeface="Garamond" panose="02020404030301010803" pitchFamily="18" charset="0"/>
              </a:rPr>
              <a:t>: For investor relations, policy updates, and engaging with NGOs and the broader public.</a:t>
            </a:r>
          </a:p>
          <a:p>
            <a:pPr lvl="0" indent="-323850" algn="l">
              <a:buSzPts val="1500"/>
              <a:buFont typeface="Hind"/>
              <a:buChar char="●"/>
            </a:pPr>
            <a:r>
              <a:rPr lang="en-US" b="1" dirty="0">
                <a:latin typeface="Garamond" panose="02020404030301010803" pitchFamily="18" charset="0"/>
              </a:rPr>
              <a:t>Rationale for Digital Platforms &amp; Mobile App</a:t>
            </a:r>
            <a:r>
              <a:rPr lang="en-US" dirty="0">
                <a:latin typeface="Garamond" panose="02020404030301010803" pitchFamily="18" charset="0"/>
              </a:rPr>
              <a:t>: To communicate directly with customers and empower them to track their contribution to SDG 13.</a:t>
            </a:r>
          </a:p>
          <a:p>
            <a:pPr marL="133350" lvl="0" indent="0" algn="l">
              <a:buSzPts val="1500"/>
            </a:pPr>
            <a:endParaRPr lang="en-US" dirty="0">
              <a:latin typeface="Garamond" panose="02020404030301010803" pitchFamily="18" charset="0"/>
            </a:endParaRPr>
          </a:p>
        </p:txBody>
      </p:sp>
    </p:spTree>
    <p:extLst>
      <p:ext uri="{BB962C8B-B14F-4D97-AF65-F5344CB8AC3E}">
        <p14:creationId xmlns:p14="http://schemas.microsoft.com/office/powerpoint/2010/main" val="4253441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5828437D-B2BB-4391-D868-1E185B92D837}"/>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6182A1FE-465D-2C50-4F58-3B1F4C112BEA}"/>
              </a:ext>
            </a:extLst>
          </p:cNvPr>
          <p:cNvSpPr txBox="1">
            <a:spLocks noGrp="1"/>
          </p:cNvSpPr>
          <p:nvPr>
            <p:ph type="title"/>
          </p:nvPr>
        </p:nvSpPr>
        <p:spPr>
          <a:xfrm>
            <a:off x="1297763" y="568895"/>
            <a:ext cx="6548474" cy="408535"/>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Common Communication Strategy: A Unified Approach</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7AD770FC-1AB1-1E83-7C2E-A4B41F3CD5AD}"/>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11B08CD7-F201-39C0-5ECD-F556C309BDBF}"/>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D88112FD-D136-95E2-2E79-EECB7289FCBE}"/>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D7D4B7B0-9707-45CE-1838-36DA83D212B3}"/>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F806CB92-54C6-27C6-661F-76F88978D614}"/>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FDDBC1F6-A309-1591-D0CB-35F10E5CCEEF}"/>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67FEBDD5-FEC4-38EF-8F95-6733562BC4FE}"/>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D18CED1F-54FB-7B2F-92AD-2300BD71E617}"/>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C9C8C9FF-C503-469D-AA8E-D4B6C8E6E16F}"/>
              </a:ext>
            </a:extLst>
          </p:cNvPr>
          <p:cNvSpPr txBox="1">
            <a:spLocks/>
          </p:cNvSpPr>
          <p:nvPr/>
        </p:nvSpPr>
        <p:spPr>
          <a:xfrm>
            <a:off x="794942" y="1061836"/>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0" indent="0" algn="l"/>
            <a:r>
              <a:rPr lang="en-US" b="1" dirty="0">
                <a:latin typeface="Garamond" panose="02020404030301010803" pitchFamily="18" charset="0"/>
              </a:rPr>
              <a:t>  </a:t>
            </a:r>
            <a:r>
              <a:rPr lang="en-US" b="1" u="sng" dirty="0">
                <a:latin typeface="Garamond" panose="02020404030301010803" pitchFamily="18" charset="0"/>
              </a:rPr>
              <a:t>Strategy:</a:t>
            </a:r>
          </a:p>
          <a:p>
            <a:pPr marL="0" indent="0" algn="l"/>
            <a:endParaRPr lang="en-US" dirty="0">
              <a:latin typeface="Garamond" panose="02020404030301010803" pitchFamily="18" charset="0"/>
            </a:endParaRPr>
          </a:p>
          <a:p>
            <a:pPr marL="133350" lvl="0" indent="0" algn="l">
              <a:buSzPts val="1500"/>
            </a:pPr>
            <a:r>
              <a:rPr lang="en-US" dirty="0">
                <a:latin typeface="Garamond" panose="02020404030301010803" pitchFamily="18" charset="0"/>
              </a:rPr>
              <a:t>Develop a unified, single campaign to be used for both internal and external audiences, creating a cohesive brand identity and a shared sense of purpose.</a:t>
            </a:r>
          </a:p>
          <a:p>
            <a:pPr marL="133350" lvl="0" indent="0" algn="l">
              <a:buSzPts val="1500"/>
            </a:pPr>
            <a:endParaRPr lang="en-US" dirty="0">
              <a:latin typeface="Garamond" panose="02020404030301010803" pitchFamily="18" charset="0"/>
            </a:endParaRPr>
          </a:p>
          <a:p>
            <a:pPr marL="133350" lvl="0" indent="0" algn="l">
              <a:buSzPts val="1500"/>
            </a:pPr>
            <a:r>
              <a:rPr lang="en-US" b="1" u="sng" dirty="0">
                <a:latin typeface="Garamond" panose="02020404030301010803" pitchFamily="18" charset="0"/>
              </a:rPr>
              <a:t>Rationale for Strategy:</a:t>
            </a:r>
          </a:p>
          <a:p>
            <a:pPr marL="139700" indent="0" algn="l">
              <a:spcBef>
                <a:spcPts val="1600"/>
              </a:spcBef>
            </a:pPr>
            <a:r>
              <a:rPr lang="en-US" dirty="0">
                <a:latin typeface="Garamond" panose="02020404030301010803" pitchFamily="18" charset="0"/>
              </a:rPr>
              <a:t>A common strategy reinforces the idea that the company's mission is central to its identity, not just a marketing effort. It shows that employees, customers, and investors are all part of the same mission to combat climate change and its impacts. This aligns with the core value of </a:t>
            </a:r>
            <a:r>
              <a:rPr lang="en-US" b="1" dirty="0">
                <a:latin typeface="Garamond" panose="02020404030301010803" pitchFamily="18" charset="0"/>
              </a:rPr>
              <a:t>Collaboration</a:t>
            </a:r>
            <a:r>
              <a:rPr lang="en-US" dirty="0">
                <a:latin typeface="Garamond" panose="02020404030301010803" pitchFamily="18" charset="0"/>
              </a:rPr>
              <a:t>.</a:t>
            </a:r>
          </a:p>
        </p:txBody>
      </p:sp>
    </p:spTree>
    <p:extLst>
      <p:ext uri="{BB962C8B-B14F-4D97-AF65-F5344CB8AC3E}">
        <p14:creationId xmlns:p14="http://schemas.microsoft.com/office/powerpoint/2010/main" val="3006112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6DFDFBF5-E002-15C7-D3A4-DAECB47540AF}"/>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5E01B47B-7A8B-D262-6D46-2FAC352894BE}"/>
              </a:ext>
            </a:extLst>
          </p:cNvPr>
          <p:cNvSpPr txBox="1">
            <a:spLocks noGrp="1"/>
          </p:cNvSpPr>
          <p:nvPr>
            <p:ph type="title"/>
          </p:nvPr>
        </p:nvSpPr>
        <p:spPr>
          <a:xfrm>
            <a:off x="1798686" y="443098"/>
            <a:ext cx="5544730" cy="408535"/>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Strategy &amp; Rationale: Unifying our message</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1D82C337-868B-9B5F-36EC-222B3F2C4CF9}"/>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47F18A49-DA8F-E8F4-C0CE-A87CE46BDD30}"/>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67A5E708-E831-DA3C-9639-BDB5E05B64D3}"/>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B496A57C-6940-40BE-E5FF-67E871201C4E}"/>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0B970598-674A-22A2-4883-455415DF8DEB}"/>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366F214C-F916-AA54-0EFA-A890B1DEC2D9}"/>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37635767-2943-9875-707A-3107D19E0683}"/>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33ED39C7-919F-9163-1993-01109D0AF85C}"/>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83A89BDC-D719-D703-3371-3766B6040E7D}"/>
              </a:ext>
            </a:extLst>
          </p:cNvPr>
          <p:cNvSpPr txBox="1">
            <a:spLocks/>
          </p:cNvSpPr>
          <p:nvPr/>
        </p:nvSpPr>
        <p:spPr>
          <a:xfrm>
            <a:off x="794942" y="851633"/>
            <a:ext cx="7704000" cy="36060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0" indent="0" algn="l"/>
            <a:r>
              <a:rPr lang="en-US" b="1" dirty="0">
                <a:latin typeface="Garamond" panose="02020404030301010803" pitchFamily="18" charset="0"/>
              </a:rPr>
              <a:t>  </a:t>
            </a:r>
            <a:r>
              <a:rPr lang="en-US" b="1" u="sng" dirty="0">
                <a:latin typeface="Garamond" panose="02020404030301010803" pitchFamily="18" charset="0"/>
              </a:rPr>
              <a:t>Strategy:</a:t>
            </a:r>
            <a:endParaRPr lang="en-US" dirty="0">
              <a:latin typeface="Garamond" panose="02020404030301010803" pitchFamily="18" charset="0"/>
            </a:endParaRPr>
          </a:p>
          <a:p>
            <a:pPr lvl="0" indent="-323850" algn="l">
              <a:buSzPts val="1500"/>
              <a:buFont typeface="Hind"/>
              <a:buChar char="●"/>
            </a:pPr>
            <a:r>
              <a:rPr lang="en-US" b="1" dirty="0">
                <a:latin typeface="Garamond" panose="02020404030301010803" pitchFamily="18" charset="0"/>
              </a:rPr>
              <a:t>"Solar for Climate" Campaign</a:t>
            </a:r>
            <a:r>
              <a:rPr lang="en-US" dirty="0">
                <a:latin typeface="Garamond" panose="02020404030301010803" pitchFamily="18" charset="0"/>
              </a:rPr>
              <a:t>: A unified campaign with a consistent message promoted across both internal and external channels. The campaign will use a cohesive visual identity and key messages focusing on the direct link between solar power and climate action.</a:t>
            </a:r>
          </a:p>
          <a:p>
            <a:pPr lvl="0" indent="-323850" algn="l">
              <a:buSzPts val="1500"/>
              <a:buFont typeface="Hind"/>
              <a:buChar char="●"/>
            </a:pPr>
            <a:r>
              <a:rPr lang="en-US" b="1" dirty="0">
                <a:latin typeface="Garamond" panose="02020404030301010803" pitchFamily="18" charset="0"/>
              </a:rPr>
              <a:t>Joint Recognition Event</a:t>
            </a:r>
            <a:r>
              <a:rPr lang="en-US" dirty="0">
                <a:latin typeface="Garamond" panose="02020404030301010803" pitchFamily="18" charset="0"/>
              </a:rPr>
              <a:t>: Host an annual event that brings together employees, investors, and community partners to celebrate achievements in climate action.</a:t>
            </a:r>
          </a:p>
          <a:p>
            <a:pPr lvl="0" indent="-323850" algn="l">
              <a:buSzPts val="1500"/>
              <a:buFont typeface="Hind"/>
              <a:buChar char="●"/>
            </a:pPr>
            <a:r>
              <a:rPr lang="en-US" b="1" dirty="0">
                <a:latin typeface="Garamond" panose="02020404030301010803" pitchFamily="18" charset="0"/>
              </a:rPr>
              <a:t>Storytelling Initiative</a:t>
            </a:r>
            <a:r>
              <a:rPr lang="en-US" dirty="0">
                <a:latin typeface="Garamond" panose="02020404030301010803" pitchFamily="18" charset="0"/>
              </a:rPr>
              <a:t>: Collect and share stories from employees and customers about how SolNova's work is positively impacting their lives and the environment.</a:t>
            </a:r>
          </a:p>
          <a:p>
            <a:pPr marL="133350" lvl="0" indent="0" algn="l">
              <a:buSzPts val="1500"/>
            </a:pPr>
            <a:endParaRPr lang="en-US" dirty="0">
              <a:latin typeface="Garamond" panose="02020404030301010803" pitchFamily="18" charset="0"/>
            </a:endParaRPr>
          </a:p>
          <a:p>
            <a:pPr marL="133350" lvl="0" indent="0" algn="l">
              <a:buSzPts val="1500"/>
            </a:pPr>
            <a:r>
              <a:rPr lang="en-US" b="1" u="sng" dirty="0">
                <a:latin typeface="Garamond" panose="02020404030301010803" pitchFamily="18" charset="0"/>
              </a:rPr>
              <a:t>Rationale for Strategy:</a:t>
            </a:r>
          </a:p>
          <a:p>
            <a:pPr lvl="0" indent="-323850" algn="l">
              <a:buSzPts val="1500"/>
              <a:buFont typeface="Hind"/>
              <a:buChar char="●"/>
            </a:pPr>
            <a:r>
              <a:rPr lang="en-US" b="1" dirty="0">
                <a:latin typeface="Garamond" panose="02020404030301010803" pitchFamily="18" charset="0"/>
              </a:rPr>
              <a:t>Rationale for "Solar for Climate" Campaign</a:t>
            </a:r>
            <a:r>
              <a:rPr lang="en-US" dirty="0">
                <a:latin typeface="Garamond" panose="02020404030301010803" pitchFamily="18" charset="0"/>
              </a:rPr>
              <a:t>: A consistent brand message builds credibility and reinforces the company's commitment to SDG 13 for all stakeholders.</a:t>
            </a:r>
          </a:p>
          <a:p>
            <a:pPr lvl="0" indent="-323850" algn="l">
              <a:buSzPts val="1500"/>
              <a:buFont typeface="Hind"/>
              <a:buChar char="●"/>
            </a:pPr>
            <a:r>
              <a:rPr lang="en-US" b="1" dirty="0">
                <a:latin typeface="Garamond" panose="02020404030301010803" pitchFamily="18" charset="0"/>
              </a:rPr>
              <a:t>Rationale for Joint Recognition Event</a:t>
            </a:r>
            <a:r>
              <a:rPr lang="en-US" dirty="0">
                <a:latin typeface="Garamond" panose="02020404030301010803" pitchFamily="18" charset="0"/>
              </a:rPr>
              <a:t>: This fosters a sense of community and shared purpose, aligning with our value of Collaboration.</a:t>
            </a:r>
          </a:p>
          <a:p>
            <a:pPr lvl="0" indent="-323850" algn="l">
              <a:buSzPts val="1500"/>
              <a:buFont typeface="Hind"/>
              <a:buChar char="●"/>
            </a:pPr>
            <a:r>
              <a:rPr lang="en-US" b="1" dirty="0">
                <a:latin typeface="Garamond" panose="02020404030301010803" pitchFamily="18" charset="0"/>
              </a:rPr>
              <a:t>Rationale for Storytelling Initiative</a:t>
            </a:r>
            <a:r>
              <a:rPr lang="en-US" dirty="0">
                <a:latin typeface="Garamond" panose="02020404030301010803" pitchFamily="18" charset="0"/>
              </a:rPr>
              <a:t>: Humanizing the company's work through personal narratives connects with both audiences and makes climate action relatable.</a:t>
            </a:r>
          </a:p>
          <a:p>
            <a:pPr marL="133350" lvl="0" indent="0" algn="l">
              <a:buSzPts val="1500"/>
            </a:pPr>
            <a:endParaRPr lang="en-US" b="1" u="sng" dirty="0">
              <a:latin typeface="Garamond" panose="02020404030301010803" pitchFamily="18" charset="0"/>
            </a:endParaRPr>
          </a:p>
        </p:txBody>
      </p:sp>
    </p:spTree>
    <p:extLst>
      <p:ext uri="{BB962C8B-B14F-4D97-AF65-F5344CB8AC3E}">
        <p14:creationId xmlns:p14="http://schemas.microsoft.com/office/powerpoint/2010/main" val="2607400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E49E17FC-0120-BCCF-E032-A0D0CBD771D2}"/>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C49E12B4-0EB7-C93F-1931-2DC8C62F30C3}"/>
              </a:ext>
            </a:extLst>
          </p:cNvPr>
          <p:cNvSpPr txBox="1">
            <a:spLocks noGrp="1"/>
          </p:cNvSpPr>
          <p:nvPr>
            <p:ph type="title"/>
          </p:nvPr>
        </p:nvSpPr>
        <p:spPr>
          <a:xfrm>
            <a:off x="1313663" y="474206"/>
            <a:ext cx="6516673" cy="483320"/>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Prototype: "Solar for Climate" Campaign Visual</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413C830A-7E87-0468-4C0E-F5B04D360D2F}"/>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F6F0099E-9612-60D8-6E26-E135FB0DD638}"/>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1D32DCE5-942F-77F4-0511-C46DE1C51779}"/>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69CD56BF-5B6D-F253-ADB2-AD6C89426FB4}"/>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0823AB1A-DB7E-A34C-E24A-4D1AE25B4F14}"/>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E86990B4-2577-8C9C-B999-70F18CDB2DC4}"/>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A1587D34-F1C5-23C0-3E92-D45D1B34F883}"/>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7C206087-9903-740B-44F7-B29692749925}"/>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pic>
        <p:nvPicPr>
          <p:cNvPr id="3" name="Picture 2" descr="A group of people pointing at a solar panel&#10;&#10;AI-generated content may be incorrect.">
            <a:extLst>
              <a:ext uri="{FF2B5EF4-FFF2-40B4-BE49-F238E27FC236}">
                <a16:creationId xmlns:a16="http://schemas.microsoft.com/office/drawing/2014/main" id="{124BBB6F-0172-4768-11AF-C77322F03164}"/>
              </a:ext>
            </a:extLst>
          </p:cNvPr>
          <p:cNvPicPr>
            <a:picLocks noChangeAspect="1"/>
          </p:cNvPicPr>
          <p:nvPr/>
        </p:nvPicPr>
        <p:blipFill>
          <a:blip r:embed="rId6"/>
          <a:stretch>
            <a:fillRect/>
          </a:stretch>
        </p:blipFill>
        <p:spPr>
          <a:xfrm>
            <a:off x="1800584" y="1036666"/>
            <a:ext cx="5628640" cy="3070167"/>
          </a:xfrm>
          <a:prstGeom prst="rect">
            <a:avLst/>
          </a:prstGeom>
        </p:spPr>
      </p:pic>
    </p:spTree>
    <p:extLst>
      <p:ext uri="{BB962C8B-B14F-4D97-AF65-F5344CB8AC3E}">
        <p14:creationId xmlns:p14="http://schemas.microsoft.com/office/powerpoint/2010/main" val="171763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778E0A97-3629-06D6-25DA-FE78580A4428}"/>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0150DBBE-4F4D-2D36-BB65-0D6913AA2CAD}"/>
              </a:ext>
            </a:extLst>
          </p:cNvPr>
          <p:cNvSpPr txBox="1">
            <a:spLocks noGrp="1"/>
          </p:cNvSpPr>
          <p:nvPr>
            <p:ph type="title"/>
          </p:nvPr>
        </p:nvSpPr>
        <p:spPr>
          <a:xfrm>
            <a:off x="2534869" y="317798"/>
            <a:ext cx="4074262" cy="483320"/>
          </a:xfrm>
          <a:prstGeom prst="rect">
            <a:avLst/>
          </a:prstGeom>
        </p:spPr>
        <p:txBody>
          <a:bodyPr spcFirstLastPara="1" wrap="square" lIns="91425" tIns="91425" rIns="91425" bIns="91425" anchor="t" anchorCtr="0">
            <a:noAutofit/>
          </a:bodyPr>
          <a:lstStyle/>
          <a:p>
            <a:pPr lvl="0"/>
            <a:r>
              <a:rPr lang="en-IN" sz="2000" dirty="0">
                <a:solidFill>
                  <a:srgbClr val="256671"/>
                </a:solidFill>
                <a:latin typeface="Garamond" panose="02020404030301010803" pitchFamily="18" charset="0"/>
              </a:rPr>
              <a:t>Channels</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A7D9A2B7-5A00-D414-D7B8-D9B6E643BC3A}"/>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9661F080-E42E-1622-6DD5-F5A3B7E1D4F3}"/>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7576188B-8815-8E26-838E-F179677E8ABA}"/>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B5E2B101-2E17-71F6-98FD-FD1A91B36928}"/>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27088722-D9E9-56A6-CF46-47A6DE4ACFB6}"/>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A486AF43-DC5C-1726-5932-897BFC0E1C65}"/>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06E7E32A-5863-DCB0-EAB9-6D23FA4F501F}"/>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932C6854-072B-3542-500A-C86E691E1CD2}"/>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98DACA28-039D-5B0A-9803-7291C6276916}"/>
              </a:ext>
            </a:extLst>
          </p:cNvPr>
          <p:cNvSpPr txBox="1">
            <a:spLocks/>
          </p:cNvSpPr>
          <p:nvPr/>
        </p:nvSpPr>
        <p:spPr>
          <a:xfrm>
            <a:off x="794942" y="723015"/>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0" indent="0" algn="l"/>
            <a:r>
              <a:rPr lang="en-US" b="1" dirty="0">
                <a:latin typeface="Garamond" panose="02020404030301010803" pitchFamily="18" charset="0"/>
              </a:rPr>
              <a:t>  </a:t>
            </a:r>
            <a:r>
              <a:rPr lang="en-US" b="1" u="sng" dirty="0">
                <a:latin typeface="Garamond" panose="02020404030301010803" pitchFamily="18" charset="0"/>
              </a:rPr>
              <a:t>Channels:</a:t>
            </a:r>
            <a:endParaRPr lang="en-US" dirty="0">
              <a:latin typeface="Garamond" panose="02020404030301010803" pitchFamily="18" charset="0"/>
            </a:endParaRPr>
          </a:p>
          <a:p>
            <a:pPr lvl="0" indent="-323850" algn="l">
              <a:buSzPts val="1500"/>
              <a:buFont typeface="Hind"/>
              <a:buChar char="●"/>
            </a:pPr>
            <a:r>
              <a:rPr lang="en-US" b="1" dirty="0">
                <a:latin typeface="Garamond" panose="02020404030301010803" pitchFamily="18" charset="0"/>
              </a:rPr>
              <a:t>Social Media</a:t>
            </a:r>
            <a:r>
              <a:rPr lang="en-US" dirty="0">
                <a:latin typeface="Garamond" panose="02020404030301010803" pitchFamily="18" charset="0"/>
              </a:rPr>
              <a:t>: A single social media presence on platforms like LinkedIn, Facebook, and Instagram to share the "Solar for Climate" campaign, employee success stories, and customer testimonials.</a:t>
            </a:r>
          </a:p>
          <a:p>
            <a:pPr lvl="0" indent="-323850" algn="l">
              <a:buSzPts val="1500"/>
              <a:buFont typeface="Hind"/>
              <a:buChar char="●"/>
            </a:pPr>
            <a:r>
              <a:rPr lang="en-US" b="1" dirty="0">
                <a:latin typeface="Garamond" panose="02020404030301010803" pitchFamily="18" charset="0"/>
              </a:rPr>
              <a:t>Annual Report &amp; Website</a:t>
            </a:r>
            <a:r>
              <a:rPr lang="en-US" dirty="0">
                <a:latin typeface="Garamond" panose="02020404030301010803" pitchFamily="18" charset="0"/>
              </a:rPr>
              <a:t>: The website and annual report will feature dedicated sections on the company's progress towards SDG 13, highlighting both internal and external contributions.</a:t>
            </a:r>
          </a:p>
          <a:p>
            <a:pPr lvl="0" indent="-323850" algn="l">
              <a:buSzPts val="1500"/>
              <a:buFont typeface="Hind"/>
              <a:buChar char="●"/>
            </a:pPr>
            <a:r>
              <a:rPr lang="en-US" b="1" dirty="0">
                <a:latin typeface="Garamond" panose="02020404030301010803" pitchFamily="18" charset="0"/>
              </a:rPr>
              <a:t>Shared Events</a:t>
            </a:r>
            <a:r>
              <a:rPr lang="en-US" dirty="0">
                <a:latin typeface="Garamond" panose="02020404030301010803" pitchFamily="18" charset="0"/>
              </a:rPr>
              <a:t>: The annual "</a:t>
            </a:r>
            <a:r>
              <a:rPr lang="en-US" dirty="0" err="1">
                <a:latin typeface="Garamond" panose="02020404030301010803" pitchFamily="18" charset="0"/>
              </a:rPr>
              <a:t>SolNova</a:t>
            </a:r>
            <a:r>
              <a:rPr lang="en-US" dirty="0">
                <a:latin typeface="Garamond" panose="02020404030301010803" pitchFamily="18" charset="0"/>
              </a:rPr>
              <a:t> Impact Gala" which will be attended by both internal teams and external partners, serving as a unifying platform.</a:t>
            </a:r>
          </a:p>
          <a:p>
            <a:pPr marL="133350" lvl="0" indent="0" algn="l">
              <a:buSzPts val="1500"/>
            </a:pPr>
            <a:endParaRPr lang="en-US" b="1" u="sng" dirty="0">
              <a:latin typeface="Garamond" panose="02020404030301010803" pitchFamily="18" charset="0"/>
            </a:endParaRPr>
          </a:p>
          <a:p>
            <a:pPr marL="133350" lvl="0" indent="0" algn="l">
              <a:buSzPts val="1500"/>
            </a:pPr>
            <a:r>
              <a:rPr lang="en-US" b="1" u="sng" dirty="0">
                <a:latin typeface="Garamond" panose="02020404030301010803" pitchFamily="18" charset="0"/>
              </a:rPr>
              <a:t>Rationale:</a:t>
            </a:r>
            <a:endParaRPr lang="en-US" dirty="0">
              <a:latin typeface="Garamond" panose="02020404030301010803" pitchFamily="18" charset="0"/>
            </a:endParaRPr>
          </a:p>
          <a:p>
            <a:pPr lvl="0" indent="-323850" algn="l">
              <a:buSzPts val="1500"/>
              <a:buFont typeface="Hind"/>
              <a:buChar char="●"/>
            </a:pPr>
            <a:r>
              <a:rPr lang="en-US" b="1" dirty="0">
                <a:latin typeface="Garamond" panose="02020404030301010803" pitchFamily="18" charset="0"/>
              </a:rPr>
              <a:t>Rationale for Social Media</a:t>
            </a:r>
            <a:r>
              <a:rPr lang="en-US" dirty="0">
                <a:latin typeface="Garamond" panose="02020404030301010803" pitchFamily="18" charset="0"/>
              </a:rPr>
              <a:t>: A single social media presence on platforms like LinkedIn, Facebook, and Instagram to share the "Solar for Climate" campaign, employee success stories, and customer testimonials.</a:t>
            </a:r>
          </a:p>
          <a:p>
            <a:pPr lvl="0" indent="-323850" algn="l">
              <a:buSzPts val="1500"/>
              <a:buFont typeface="Hind"/>
              <a:buChar char="●"/>
            </a:pPr>
            <a:r>
              <a:rPr lang="en-US" b="1" dirty="0">
                <a:latin typeface="Garamond" panose="02020404030301010803" pitchFamily="18" charset="0"/>
              </a:rPr>
              <a:t>Rationale for Annual Report &amp; Website</a:t>
            </a:r>
            <a:r>
              <a:rPr lang="en-US" dirty="0">
                <a:latin typeface="Garamond" panose="02020404030301010803" pitchFamily="18" charset="0"/>
              </a:rPr>
              <a:t>: The website and annual report will feature dedicated sections on the company's progress towards SDG 13, highlighting both internal and external contributions.</a:t>
            </a:r>
          </a:p>
          <a:p>
            <a:pPr lvl="0" indent="-323850" algn="l">
              <a:buSzPts val="1500"/>
              <a:buFont typeface="Hind"/>
              <a:buChar char="●"/>
            </a:pPr>
            <a:r>
              <a:rPr lang="en-US" b="1" dirty="0">
                <a:latin typeface="Garamond" panose="02020404030301010803" pitchFamily="18" charset="0"/>
              </a:rPr>
              <a:t>Rationale for Shared Events</a:t>
            </a:r>
            <a:r>
              <a:rPr lang="en-US" dirty="0">
                <a:latin typeface="Garamond" panose="02020404030301010803" pitchFamily="18" charset="0"/>
              </a:rPr>
              <a:t>: The annual "</a:t>
            </a:r>
            <a:r>
              <a:rPr lang="en-US" dirty="0" err="1">
                <a:latin typeface="Garamond" panose="02020404030301010803" pitchFamily="18" charset="0"/>
              </a:rPr>
              <a:t>SolNova</a:t>
            </a:r>
            <a:r>
              <a:rPr lang="en-US" dirty="0">
                <a:latin typeface="Garamond" panose="02020404030301010803" pitchFamily="18" charset="0"/>
              </a:rPr>
              <a:t> Impact Gala" which will be attended by both internal teams and external partners, serving as a unifying platform.</a:t>
            </a:r>
          </a:p>
        </p:txBody>
      </p:sp>
    </p:spTree>
    <p:extLst>
      <p:ext uri="{BB962C8B-B14F-4D97-AF65-F5344CB8AC3E}">
        <p14:creationId xmlns:p14="http://schemas.microsoft.com/office/powerpoint/2010/main" val="381962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5B53AF74-FF5E-8A76-4D73-F69829F52976}"/>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483C59D3-560F-6915-344D-A12D82A74F8D}"/>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Contribution</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DE6279B0-7850-3C21-1FCD-0052127F56FD}"/>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1446BF26-119C-E177-C8FE-E5032E0D0556}"/>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CEC02A55-D50A-949D-EABB-B48C3941E54C}"/>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0D21AC71-8D86-1BD2-4920-1F59CDC6644D}"/>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246F3D48-0302-FD15-DC07-134EBD6887E3}"/>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F70CD9DA-8E07-6C1B-BC3B-014344779D6E}"/>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25C842B0-CB62-9BE7-5BE4-3B911E994101}"/>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1A14929D-3E52-EF27-73DE-A141763DC905}"/>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64F52EE2-DEC9-FA33-1BF4-8478B60CA468}"/>
              </a:ext>
            </a:extLst>
          </p:cNvPr>
          <p:cNvSpPr txBox="1">
            <a:spLocks/>
          </p:cNvSpPr>
          <p:nvPr/>
        </p:nvSpPr>
        <p:spPr>
          <a:xfrm>
            <a:off x="794942" y="92559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139700" indent="0" algn="l">
              <a:spcBef>
                <a:spcPts val="1600"/>
              </a:spcBef>
            </a:pPr>
            <a:r>
              <a:rPr lang="en-US" dirty="0">
                <a:latin typeface="Garamond" panose="02020404030301010803" pitchFamily="18" charset="0"/>
              </a:rPr>
              <a:t>Team Members</a:t>
            </a:r>
          </a:p>
          <a:p>
            <a:pPr marL="425450" indent="-285750" algn="l">
              <a:spcBef>
                <a:spcPts val="1600"/>
              </a:spcBef>
              <a:buFont typeface="Arial" panose="020B0604020202020204" pitchFamily="34" charset="0"/>
              <a:buChar char="•"/>
            </a:pPr>
            <a:r>
              <a:rPr lang="en-US" dirty="0">
                <a:latin typeface="Garamond" panose="02020404030301010803" pitchFamily="18" charset="0"/>
              </a:rPr>
              <a:t>AMAN SINGH – [ Design of Presentation ]</a:t>
            </a:r>
          </a:p>
          <a:p>
            <a:pPr marL="425450" indent="-285750" algn="l">
              <a:spcBef>
                <a:spcPts val="1600"/>
              </a:spcBef>
              <a:buFont typeface="Arial" panose="020B0604020202020204" pitchFamily="34" charset="0"/>
              <a:buChar char="•"/>
            </a:pPr>
            <a:r>
              <a:rPr lang="en-US" dirty="0">
                <a:latin typeface="Garamond" panose="02020404030301010803" pitchFamily="18" charset="0"/>
              </a:rPr>
              <a:t>KSHITIJ BARANWAL – [ Information Collection ]</a:t>
            </a:r>
          </a:p>
          <a:p>
            <a:pPr marL="425450" indent="-285750" algn="l">
              <a:spcBef>
                <a:spcPts val="1600"/>
              </a:spcBef>
              <a:buFont typeface="Arial" panose="020B0604020202020204" pitchFamily="34" charset="0"/>
              <a:buChar char="•"/>
            </a:pPr>
            <a:r>
              <a:rPr lang="en-US" dirty="0">
                <a:latin typeface="Garamond" panose="02020404030301010803" pitchFamily="18" charset="0"/>
              </a:rPr>
              <a:t>ANISH DEY –[Design of Company Logo]</a:t>
            </a:r>
          </a:p>
          <a:p>
            <a:pPr marL="425450" indent="-285750" algn="l">
              <a:spcBef>
                <a:spcPts val="1600"/>
              </a:spcBef>
              <a:buFont typeface="Arial" panose="020B0604020202020204" pitchFamily="34" charset="0"/>
              <a:buChar char="•"/>
            </a:pPr>
            <a:r>
              <a:rPr lang="en-US" dirty="0">
                <a:latin typeface="Garamond" panose="02020404030301010803" pitchFamily="18" charset="0"/>
              </a:rPr>
              <a:t>PRATEEK SAGAR – [ Information Collection ]</a:t>
            </a:r>
          </a:p>
          <a:p>
            <a:pPr marL="425450" indent="-285750" algn="l">
              <a:spcBef>
                <a:spcPts val="1600"/>
              </a:spcBef>
              <a:buFont typeface="Arial" panose="020B0604020202020204" pitchFamily="34" charset="0"/>
              <a:buChar char="•"/>
            </a:pPr>
            <a:r>
              <a:rPr lang="en-US" dirty="0">
                <a:latin typeface="Garamond" panose="02020404030301010803" pitchFamily="18" charset="0"/>
              </a:rPr>
              <a:t>ROHIT GHOSH – [ Design of Presentation ]</a:t>
            </a:r>
          </a:p>
          <a:p>
            <a:pPr marL="425450" indent="-285750" algn="l">
              <a:spcBef>
                <a:spcPts val="1600"/>
              </a:spcBef>
              <a:buFont typeface="Arial" panose="020B0604020202020204" pitchFamily="34" charset="0"/>
              <a:buChar char="•"/>
            </a:pPr>
            <a:r>
              <a:rPr lang="en-US" dirty="0">
                <a:latin typeface="Garamond" panose="02020404030301010803" pitchFamily="18" charset="0"/>
              </a:rPr>
              <a:t>ADHIRAJ SINGH – [ Design of Presentation] </a:t>
            </a:r>
          </a:p>
          <a:p>
            <a:pPr marL="139700" indent="0" algn="l">
              <a:spcBef>
                <a:spcPts val="1600"/>
              </a:spcBef>
            </a:pPr>
            <a:endParaRPr lang="en-US" dirty="0">
              <a:latin typeface="Garamond" panose="02020404030301010803" pitchFamily="18" charset="0"/>
            </a:endParaRPr>
          </a:p>
        </p:txBody>
      </p:sp>
    </p:spTree>
    <p:extLst>
      <p:ext uri="{BB962C8B-B14F-4D97-AF65-F5344CB8AC3E}">
        <p14:creationId xmlns:p14="http://schemas.microsoft.com/office/powerpoint/2010/main" val="69580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7B2F8BA9-2A6D-6A57-7641-94B3DF6FE9D8}"/>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C4A99D77-FF1D-CACC-F3AA-6B8A9B99001D}"/>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References</a:t>
            </a:r>
            <a:br>
              <a:rPr lang="en-US" sz="2000" dirty="0">
                <a:solidFill>
                  <a:srgbClr val="256671"/>
                </a:solidFill>
                <a:latin typeface="Garamond" panose="02020404030301010803" pitchFamily="18" charset="0"/>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DE9FE574-A6FE-7E6F-688F-4F7EFB89C9BA}"/>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3C4663BB-9AF8-631C-0EAC-23E8B2D0E25B}"/>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906FE25B-A2B7-700C-90AD-160EB0FA27CD}"/>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73B41E70-D7A0-EBB3-0F53-C8F01709200E}"/>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CA214D04-814F-A4D0-D95A-95BD2828F7DF}"/>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71C749FF-F693-35E5-28A0-FF2C2A3F51C8}"/>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8EC37F67-CFC5-1E8A-EB5E-4125C5BEF0D5}"/>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3C4AAED9-5158-D145-66F9-4FC96E4C76B6}"/>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D5506206-8810-8DD9-C7F4-7697F6F51CC7}"/>
              </a:ext>
            </a:extLst>
          </p:cNvPr>
          <p:cNvSpPr txBox="1">
            <a:spLocks/>
          </p:cNvSpPr>
          <p:nvPr/>
        </p:nvSpPr>
        <p:spPr>
          <a:xfrm>
            <a:off x="692802" y="900058"/>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algn="just">
              <a:buFont typeface="Arial" panose="020B0604020202020204" pitchFamily="34" charset="0"/>
              <a:buChar char="•"/>
            </a:pPr>
            <a:r>
              <a:rPr lang="en-IN" b="1" dirty="0">
                <a:latin typeface="Garamond" panose="02020404030301010803" pitchFamily="18" charset="0"/>
              </a:rPr>
              <a:t>GDP and Economic Contribution:</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The Guardian. (n.d.). </a:t>
            </a:r>
            <a:r>
              <a:rPr lang="en-IN" b="1" i="1" dirty="0">
                <a:latin typeface="Garamond" panose="02020404030301010803" pitchFamily="18" charset="0"/>
              </a:rPr>
              <a:t>Solar and wind generation together accounted for nearly 7% of global electricity generation in 2024</a:t>
            </a:r>
            <a:r>
              <a:rPr lang="en-IN" b="1" dirty="0">
                <a:latin typeface="Garamond" panose="02020404030301010803" pitchFamily="18" charset="0"/>
              </a:rPr>
              <a:t>. </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Growth Rates &amp; Market Size:</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Fortune Business Insights. (n.d.). </a:t>
            </a:r>
            <a:r>
              <a:rPr lang="en-IN" b="1" i="1" dirty="0">
                <a:latin typeface="Garamond" panose="02020404030301010803" pitchFamily="18" charset="0"/>
              </a:rPr>
              <a:t>Solar power market size, share &amp; COVID-19 impact analysis</a:t>
            </a:r>
            <a:r>
              <a:rPr lang="en-IN" b="1" dirty="0">
                <a:latin typeface="Garamond" panose="02020404030301010803" pitchFamily="18" charset="0"/>
              </a:rPr>
              <a:t>. </a:t>
            </a:r>
          </a:p>
          <a:p>
            <a:pPr lvl="1" algn="just">
              <a:buFont typeface="Arial" panose="020B0604020202020204" pitchFamily="34" charset="0"/>
              <a:buChar char="•"/>
            </a:pPr>
            <a:r>
              <a:rPr lang="en-IN" b="1" dirty="0">
                <a:latin typeface="Garamond" panose="02020404030301010803" pitchFamily="18" charset="0"/>
              </a:rPr>
              <a:t>Grand View Research. (n.d.). </a:t>
            </a:r>
            <a:r>
              <a:rPr lang="en-IN" b="1" i="1" dirty="0">
                <a:latin typeface="Garamond" panose="02020404030301010803" pitchFamily="18" charset="0"/>
              </a:rPr>
              <a:t>Solar energy systems market size, share &amp; trends analysis report</a:t>
            </a:r>
            <a:r>
              <a:rPr lang="en-IN" b="1" dirty="0">
                <a:latin typeface="Garamond" panose="02020404030301010803" pitchFamily="18" charset="0"/>
              </a:rPr>
              <a:t>.</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IBISWorld. (n.d.). </a:t>
            </a:r>
            <a:r>
              <a:rPr lang="en-IN" b="1" i="1" dirty="0">
                <a:latin typeface="Garamond" panose="02020404030301010803" pitchFamily="18" charset="0"/>
              </a:rPr>
              <a:t>Solar energy production in the US</a:t>
            </a:r>
            <a:r>
              <a:rPr lang="en-IN" b="1" dirty="0">
                <a:latin typeface="Garamond" panose="02020404030301010803" pitchFamily="18" charset="0"/>
              </a:rPr>
              <a:t>. </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Solar Power Europe. (n.d.). </a:t>
            </a:r>
            <a:r>
              <a:rPr lang="en-IN" b="1" i="1" dirty="0">
                <a:latin typeface="Garamond" panose="02020404030301010803" pitchFamily="18" charset="0"/>
              </a:rPr>
              <a:t>Global solar market outlook 2024-2028</a:t>
            </a:r>
            <a:r>
              <a:rPr lang="en-IN" b="1" dirty="0">
                <a:latin typeface="Garamond" panose="02020404030301010803" pitchFamily="18" charset="0"/>
              </a:rPr>
              <a:t>. </a:t>
            </a:r>
            <a:endParaRPr lang="en-IN" dirty="0">
              <a:latin typeface="Garamond" panose="02020404030301010803" pitchFamily="18" charset="0"/>
            </a:endParaRPr>
          </a:p>
        </p:txBody>
      </p:sp>
    </p:spTree>
    <p:extLst>
      <p:ext uri="{BB962C8B-B14F-4D97-AF65-F5344CB8AC3E}">
        <p14:creationId xmlns:p14="http://schemas.microsoft.com/office/powerpoint/2010/main" val="3261434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21F71B7F-2DA3-17F7-A01B-D39A3FD629AA}"/>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BBBDBFA8-2EEF-5F24-2122-A55CEFF003C8}"/>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References</a:t>
            </a:r>
            <a:br>
              <a:rPr lang="en-US" sz="2000" dirty="0">
                <a:solidFill>
                  <a:srgbClr val="256671"/>
                </a:solidFill>
                <a:latin typeface="Garamond" panose="02020404030301010803" pitchFamily="18" charset="0"/>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D15D253D-2DDD-E446-2274-5779F8A690EE}"/>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3BE315B6-B1A5-8D17-1742-1810A182D94B}"/>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36D274B9-4E40-FA81-FAE6-3960AE5A9389}"/>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906DD551-BEC1-0493-44BC-A37A736CF1D0}"/>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A01C427D-2ABC-9E3E-4CD2-D06EDEB6FBF9}"/>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819E9EF1-85E4-E124-5C95-4809CFD22965}"/>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84F649F3-1C30-EC2F-5C67-34BF8AB10F6C}"/>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ABFF9FB9-72B4-8039-4CBF-0155B0669C35}"/>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B0DA00C9-CB66-CA9B-0739-CAF8E26D0902}"/>
              </a:ext>
            </a:extLst>
          </p:cNvPr>
          <p:cNvSpPr txBox="1">
            <a:spLocks/>
          </p:cNvSpPr>
          <p:nvPr/>
        </p:nvSpPr>
        <p:spPr>
          <a:xfrm>
            <a:off x="692802" y="900058"/>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algn="just">
              <a:buFont typeface="Arial" panose="020B0604020202020204" pitchFamily="34" charset="0"/>
              <a:buChar char="•"/>
            </a:pPr>
            <a:r>
              <a:rPr lang="en-IN" b="1" dirty="0">
                <a:latin typeface="Garamond" panose="02020404030301010803" pitchFamily="18" charset="0"/>
              </a:rPr>
              <a:t>Key Players &amp; Market Share:</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Wikipedia. (n.d.). </a:t>
            </a:r>
            <a:r>
              <a:rPr lang="en-IN" b="1" i="1" dirty="0">
                <a:latin typeface="Garamond" panose="02020404030301010803" pitchFamily="18" charset="0"/>
              </a:rPr>
              <a:t>Jinko Solar</a:t>
            </a:r>
            <a:r>
              <a:rPr lang="en-IN" b="1" dirty="0">
                <a:latin typeface="Garamond" panose="02020404030301010803" pitchFamily="18" charset="0"/>
              </a:rPr>
              <a:t>. </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Wikipedia. (n.d.). </a:t>
            </a:r>
            <a:r>
              <a:rPr lang="en-IN" b="1" i="1" dirty="0">
                <a:latin typeface="Garamond" panose="02020404030301010803" pitchFamily="18" charset="0"/>
              </a:rPr>
              <a:t>JA Solar</a:t>
            </a:r>
            <a:r>
              <a:rPr lang="en-IN" b="1" dirty="0">
                <a:latin typeface="Garamond" panose="02020404030301010803" pitchFamily="18" charset="0"/>
              </a:rPr>
              <a:t>. </a:t>
            </a:r>
          </a:p>
          <a:p>
            <a:pPr lvl="1" algn="just">
              <a:buFont typeface="Arial" panose="020B0604020202020204" pitchFamily="34" charset="0"/>
              <a:buChar char="•"/>
            </a:pPr>
            <a:r>
              <a:rPr lang="en-IN" b="1" dirty="0">
                <a:latin typeface="Garamond" panose="02020404030301010803" pitchFamily="18" charset="0"/>
              </a:rPr>
              <a:t>Reuters. (n.d.). </a:t>
            </a:r>
            <a:r>
              <a:rPr lang="en-IN" b="1" i="1" dirty="0">
                <a:latin typeface="Garamond" panose="02020404030301010803" pitchFamily="18" charset="0"/>
              </a:rPr>
              <a:t>First Solar projects 2025 sales of $4.9–5.7 billion</a:t>
            </a:r>
            <a:r>
              <a:rPr lang="en-IN" b="1" dirty="0">
                <a:latin typeface="Garamond" panose="02020404030301010803" pitchFamily="18" charset="0"/>
              </a:rPr>
              <a:t>. </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Wikipedia. (n.d.). </a:t>
            </a:r>
            <a:r>
              <a:rPr lang="en-IN" b="1" i="1" dirty="0">
                <a:latin typeface="Garamond" panose="02020404030301010803" pitchFamily="18" charset="0"/>
              </a:rPr>
              <a:t>Vikram Solar</a:t>
            </a:r>
            <a:r>
              <a:rPr lang="en-IN" b="1" dirty="0">
                <a:latin typeface="Garamond" panose="02020404030301010803" pitchFamily="18" charset="0"/>
              </a:rPr>
              <a:t>. </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Trade.gov. (n.d.). </a:t>
            </a:r>
            <a:r>
              <a:rPr lang="en-IN" b="1" i="1" dirty="0">
                <a:latin typeface="Garamond" panose="02020404030301010803" pitchFamily="18" charset="0"/>
              </a:rPr>
              <a:t>India: Renewable energy</a:t>
            </a:r>
            <a:r>
              <a:rPr lang="en-IN" b="1" dirty="0">
                <a:latin typeface="Garamond" panose="02020404030301010803" pitchFamily="18" charset="0"/>
              </a:rPr>
              <a:t>.</a:t>
            </a:r>
          </a:p>
          <a:p>
            <a:pPr algn="just">
              <a:buFont typeface="Arial" panose="020B0604020202020204" pitchFamily="34" charset="0"/>
              <a:buChar char="•"/>
            </a:pPr>
            <a:r>
              <a:rPr lang="en-IN" b="1" dirty="0">
                <a:latin typeface="Garamond" panose="02020404030301010803" pitchFamily="18" charset="0"/>
              </a:rPr>
              <a:t>UN SDG 13:</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United Nations Development Programme (UNDP). (n.d.). </a:t>
            </a:r>
            <a:r>
              <a:rPr lang="en-IN" b="1" i="1" dirty="0">
                <a:latin typeface="Garamond" panose="02020404030301010803" pitchFamily="18" charset="0"/>
              </a:rPr>
              <a:t>Sustainable Development Goals</a:t>
            </a:r>
            <a:r>
              <a:rPr lang="en-IN" b="1" dirty="0">
                <a:latin typeface="Garamond" panose="02020404030301010803" pitchFamily="18" charset="0"/>
              </a:rPr>
              <a:t>. Retrieved from </a:t>
            </a:r>
            <a:r>
              <a:rPr lang="en-IN" b="1" u="sng" dirty="0">
                <a:latin typeface="Garamond" panose="02020404030301010803" pitchFamily="18" charset="0"/>
                <a:hlinkClick r:id="rId6"/>
              </a:rPr>
              <a:t>https://www.undp.org/sustainable-development-goals</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Wikipedia. (n.d.). </a:t>
            </a:r>
            <a:r>
              <a:rPr lang="en-IN" b="1" i="1" dirty="0">
                <a:latin typeface="Garamond" panose="02020404030301010803" pitchFamily="18" charset="0"/>
              </a:rPr>
              <a:t>Sustainable Development Goal 13</a:t>
            </a:r>
            <a:r>
              <a:rPr lang="en-IN" b="1" dirty="0">
                <a:latin typeface="Garamond" panose="02020404030301010803" pitchFamily="18" charset="0"/>
              </a:rPr>
              <a:t>. Retrieved from </a:t>
            </a:r>
            <a:r>
              <a:rPr lang="en-IN" b="1" u="sng" dirty="0">
                <a:latin typeface="Garamond" panose="02020404030301010803" pitchFamily="18" charset="0"/>
                <a:hlinkClick r:id="rId7"/>
              </a:rPr>
              <a:t>https://en.wikipedia.org/wiki/Sustainable_Development_Goal_13</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United Nations. (n.d.). </a:t>
            </a:r>
            <a:r>
              <a:rPr lang="en-IN" b="1" i="1" dirty="0">
                <a:latin typeface="Garamond" panose="02020404030301010803" pitchFamily="18" charset="0"/>
              </a:rPr>
              <a:t>Goal 13: Take urgent action to combat climate change and its impacts</a:t>
            </a:r>
            <a:r>
              <a:rPr lang="en-IN" b="1" dirty="0">
                <a:latin typeface="Garamond" panose="02020404030301010803" pitchFamily="18" charset="0"/>
              </a:rPr>
              <a:t>. Retrieved from </a:t>
            </a:r>
            <a:r>
              <a:rPr lang="en-IN" b="1" u="sng" dirty="0">
                <a:latin typeface="Garamond" panose="02020404030301010803" pitchFamily="18" charset="0"/>
                <a:hlinkClick r:id="rId8"/>
              </a:rPr>
              <a:t>https://sdgs.un.org/goals/goal13#targets_and_indicators</a:t>
            </a:r>
            <a:endParaRPr lang="en-IN" dirty="0">
              <a:latin typeface="Garamond" panose="02020404030301010803" pitchFamily="18" charset="0"/>
            </a:endParaRPr>
          </a:p>
          <a:p>
            <a:pPr marL="596900" lvl="1" indent="0" algn="just"/>
            <a:r>
              <a:rPr lang="en-IN" b="1" dirty="0">
                <a:latin typeface="Garamond" panose="02020404030301010803" pitchFamily="18" charset="0"/>
              </a:rPr>
              <a:t> </a:t>
            </a:r>
            <a:endParaRPr lang="en-IN" dirty="0">
              <a:latin typeface="Garamond" panose="02020404030301010803" pitchFamily="18" charset="0"/>
            </a:endParaRPr>
          </a:p>
        </p:txBody>
      </p:sp>
    </p:spTree>
    <p:extLst>
      <p:ext uri="{BB962C8B-B14F-4D97-AF65-F5344CB8AC3E}">
        <p14:creationId xmlns:p14="http://schemas.microsoft.com/office/powerpoint/2010/main" val="1491218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9D3E1A91-C08F-886C-1D6D-7AD84158CEB8}"/>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066E4D84-EF89-F58D-AEDC-9CCA1F18266D}"/>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References</a:t>
            </a:r>
            <a:br>
              <a:rPr lang="en-US" sz="2000" dirty="0">
                <a:solidFill>
                  <a:srgbClr val="256671"/>
                </a:solidFill>
                <a:latin typeface="Garamond" panose="02020404030301010803" pitchFamily="18" charset="0"/>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07B2AF8E-E0F4-35EA-70DB-ABCF9755E7D9}"/>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AEE8A7C1-BEF9-DF23-200A-BF1E730DF058}"/>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85E14688-FAFF-798E-5EA0-263B04D699CF}"/>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F9C1891D-CFF0-35A4-EF6D-478E8FD27275}"/>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B92BD1D7-38A3-7024-3E96-A27106A54B9D}"/>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F82FC6CD-8BF5-2903-D7D4-05CBE2DE899F}"/>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5825BB19-D855-6B45-B9B6-145BF7F68FC3}"/>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CAA248A1-6F67-2171-330A-33A72532C774}"/>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DA034C5F-7B28-4BB9-B79B-AD71A47F030F}"/>
              </a:ext>
            </a:extLst>
          </p:cNvPr>
          <p:cNvSpPr txBox="1">
            <a:spLocks/>
          </p:cNvSpPr>
          <p:nvPr/>
        </p:nvSpPr>
        <p:spPr>
          <a:xfrm>
            <a:off x="692802" y="900058"/>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algn="l">
              <a:buFont typeface="Arial" panose="020B0604020202020204" pitchFamily="34" charset="0"/>
              <a:buChar char="•"/>
            </a:pPr>
            <a:r>
              <a:rPr lang="en-IN" b="1" dirty="0">
                <a:latin typeface="Garamond" panose="02020404030301010803" pitchFamily="18" charset="0"/>
              </a:rPr>
              <a:t>PESTLE Analysis:</a:t>
            </a:r>
            <a:endParaRPr lang="en-IN" dirty="0">
              <a:latin typeface="Garamond" panose="02020404030301010803" pitchFamily="18" charset="0"/>
            </a:endParaRPr>
          </a:p>
          <a:p>
            <a:pPr lvl="1" algn="l">
              <a:buFont typeface="Arial" panose="020B0604020202020204" pitchFamily="34" charset="0"/>
              <a:buChar char="•"/>
            </a:pPr>
            <a:r>
              <a:rPr lang="en-IN" b="1" dirty="0">
                <a:latin typeface="Garamond" panose="02020404030301010803" pitchFamily="18" charset="0"/>
              </a:rPr>
              <a:t>DCF </a:t>
            </a:r>
            <a:r>
              <a:rPr lang="en-IN" b="1" dirty="0" err="1">
                <a:latin typeface="Garamond" panose="02020404030301010803" pitchFamily="18" charset="0"/>
              </a:rPr>
              <a:t>Modeling</a:t>
            </a:r>
            <a:r>
              <a:rPr lang="en-IN" b="1" dirty="0">
                <a:latin typeface="Garamond" panose="02020404030301010803" pitchFamily="18" charset="0"/>
              </a:rPr>
              <a:t>. (n.d.). </a:t>
            </a:r>
            <a:r>
              <a:rPr lang="en-IN" b="1" i="1" dirty="0">
                <a:latin typeface="Garamond" panose="02020404030301010803" pitchFamily="18" charset="0"/>
              </a:rPr>
              <a:t>Solar industry PESTEL analysis</a:t>
            </a:r>
            <a:r>
              <a:rPr lang="en-IN" b="1" dirty="0">
                <a:latin typeface="Garamond" panose="02020404030301010803" pitchFamily="18" charset="0"/>
              </a:rPr>
              <a:t>. Retrieved from </a:t>
            </a:r>
            <a:r>
              <a:rPr lang="en-IN" b="1" u="sng" dirty="0">
                <a:latin typeface="Garamond" panose="02020404030301010803" pitchFamily="18" charset="0"/>
                <a:hlinkClick r:id="rId6"/>
              </a:rPr>
              <a:t>https://dcfmodeling.com/products/solarindsns-pestel-analysis</a:t>
            </a:r>
            <a:endParaRPr lang="en-IN" dirty="0">
              <a:latin typeface="Garamond" panose="02020404030301010803" pitchFamily="18" charset="0"/>
            </a:endParaRPr>
          </a:p>
          <a:p>
            <a:pPr lvl="1" algn="l">
              <a:buFont typeface="Arial" panose="020B0604020202020204" pitchFamily="34" charset="0"/>
              <a:buChar char="•"/>
            </a:pPr>
            <a:r>
              <a:rPr lang="en-IN" b="1" dirty="0">
                <a:latin typeface="Garamond" panose="02020404030301010803" pitchFamily="18" charset="0"/>
              </a:rPr>
              <a:t>Frontiers in Sustainability. (2022). </a:t>
            </a:r>
            <a:r>
              <a:rPr lang="en-IN" b="1" i="1" dirty="0">
                <a:latin typeface="Garamond" panose="02020404030301010803" pitchFamily="18" charset="0"/>
              </a:rPr>
              <a:t>A PESTEL analysis of India's renewable energy sector</a:t>
            </a:r>
            <a:r>
              <a:rPr lang="en-IN" b="1" dirty="0">
                <a:latin typeface="Garamond" panose="02020404030301010803" pitchFamily="18" charset="0"/>
              </a:rPr>
              <a:t>. Retrieved from </a:t>
            </a:r>
            <a:r>
              <a:rPr lang="en-IN" b="1" u="sng" dirty="0">
                <a:latin typeface="Garamond" panose="02020404030301010803" pitchFamily="18" charset="0"/>
                <a:hlinkClick r:id="rId7"/>
              </a:rPr>
              <a:t>https://www.frontiersin.org/journals/sustainability/articles/10.3389/frsus.2022.990173/full</a:t>
            </a:r>
            <a:endParaRPr lang="en-IN" dirty="0">
              <a:latin typeface="Garamond" panose="02020404030301010803" pitchFamily="18" charset="0"/>
            </a:endParaRPr>
          </a:p>
          <a:p>
            <a:pPr algn="l">
              <a:buFont typeface="Arial" panose="020B0604020202020204" pitchFamily="34" charset="0"/>
              <a:buChar char="•"/>
            </a:pPr>
            <a:r>
              <a:rPr lang="en-IN" b="1" dirty="0">
                <a:latin typeface="Garamond" panose="02020404030301010803" pitchFamily="18" charset="0"/>
              </a:rPr>
              <a:t>India's Commitments:</a:t>
            </a:r>
            <a:endParaRPr lang="en-IN" dirty="0">
              <a:latin typeface="Garamond" panose="02020404030301010803" pitchFamily="18" charset="0"/>
            </a:endParaRPr>
          </a:p>
          <a:p>
            <a:pPr lvl="1" algn="l">
              <a:buFont typeface="Arial" panose="020B0604020202020204" pitchFamily="34" charset="0"/>
              <a:buChar char="•"/>
            </a:pPr>
            <a:r>
              <a:rPr lang="en-IN" b="1" dirty="0">
                <a:latin typeface="Garamond" panose="02020404030301010803" pitchFamily="18" charset="0"/>
              </a:rPr>
              <a:t>Press Information Bureau (PIB), Government of India. (n.d.). </a:t>
            </a:r>
            <a:r>
              <a:rPr lang="en-IN" b="1" i="1" dirty="0">
                <a:latin typeface="Garamond" panose="02020404030301010803" pitchFamily="18" charset="0"/>
              </a:rPr>
              <a:t>India's updated NDC to be submitted to UNFCCC</a:t>
            </a:r>
            <a:r>
              <a:rPr lang="en-IN" b="1" dirty="0">
                <a:latin typeface="Garamond" panose="02020404030301010803" pitchFamily="18" charset="0"/>
              </a:rPr>
              <a:t>. Retrieved from </a:t>
            </a:r>
            <a:r>
              <a:rPr lang="en-IN" b="1" u="sng" dirty="0">
                <a:latin typeface="Garamond" panose="02020404030301010803" pitchFamily="18" charset="0"/>
                <a:hlinkClick r:id="rId8"/>
              </a:rPr>
              <a:t>https://www.pib.gov.in/PressReleaseIframePage.aspx?PRID=1961797</a:t>
            </a:r>
            <a:endParaRPr lang="en-IN" dirty="0">
              <a:latin typeface="Garamond" panose="02020404030301010803" pitchFamily="18" charset="0"/>
            </a:endParaRPr>
          </a:p>
        </p:txBody>
      </p:sp>
    </p:spTree>
    <p:extLst>
      <p:ext uri="{BB962C8B-B14F-4D97-AF65-F5344CB8AC3E}">
        <p14:creationId xmlns:p14="http://schemas.microsoft.com/office/powerpoint/2010/main" val="217275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400EBDD3-72E0-6FDE-7FFD-EF30F7A2683F}"/>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F7CADE7C-0520-4C71-0049-4D30F429F704}"/>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r>
              <a:rPr lang="en-US" sz="2000" dirty="0">
                <a:solidFill>
                  <a:srgbClr val="256671"/>
                </a:solidFill>
                <a:latin typeface="Garamond" panose="02020404030301010803" pitchFamily="18" charset="0"/>
                <a:ea typeface="Gotham"/>
                <a:cs typeface="Gotham"/>
                <a:sym typeface="Gotham"/>
              </a:rPr>
              <a:t>SIZE AND SCOPE</a:t>
            </a:r>
            <a:br>
              <a:rPr lang="en-US" sz="2000" dirty="0">
                <a:solidFill>
                  <a:srgbClr val="256671"/>
                </a:solidFill>
                <a:latin typeface="Garamond" panose="02020404030301010803" pitchFamily="18" charset="0"/>
                <a:ea typeface="Gotham"/>
                <a:cs typeface="Gotham"/>
                <a:sym typeface="Gotham"/>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5EAD07BC-E355-01D3-0969-DD000C877591}"/>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A82F0614-F129-8277-FFCB-E91E44E61D7A}"/>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8543B9EB-8B67-D320-744D-4116D389147B}"/>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B1FD807E-5296-9A00-95BC-F9ECB80F062C}"/>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B1E33F64-EA00-1277-4DFA-1C0F19DBA587}"/>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B4545D01-8568-5D68-AE07-A7BC98FBDDD2}"/>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4F448F4E-A463-8580-ACB2-FD352310371B}"/>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4EF8F7D7-1676-1267-A583-EE9347D535D5}"/>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0B992D11-64F2-0949-3E99-D013EF9B8A75}"/>
              </a:ext>
            </a:extLst>
          </p:cNvPr>
          <p:cNvSpPr txBox="1">
            <a:spLocks/>
          </p:cNvSpPr>
          <p:nvPr/>
        </p:nvSpPr>
        <p:spPr>
          <a:xfrm>
            <a:off x="794942" y="925592"/>
            <a:ext cx="7704000" cy="286247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139700" indent="0" algn="l">
              <a:spcBef>
                <a:spcPts val="1600"/>
              </a:spcBef>
            </a:pPr>
            <a:endParaRPr lang="en-US" dirty="0">
              <a:latin typeface="Garamond" panose="02020404030301010803" pitchFamily="18" charset="0"/>
            </a:endParaRPr>
          </a:p>
        </p:txBody>
      </p:sp>
      <p:sp>
        <p:nvSpPr>
          <p:cNvPr id="2" name="TextBox 1">
            <a:extLst>
              <a:ext uri="{FF2B5EF4-FFF2-40B4-BE49-F238E27FC236}">
                <a16:creationId xmlns:a16="http://schemas.microsoft.com/office/drawing/2014/main" id="{5B0688A3-A04D-31BE-B179-DC3ABA1EE6C8}"/>
              </a:ext>
            </a:extLst>
          </p:cNvPr>
          <p:cNvSpPr txBox="1"/>
          <p:nvPr/>
        </p:nvSpPr>
        <p:spPr>
          <a:xfrm>
            <a:off x="1083028" y="1062111"/>
            <a:ext cx="6923548" cy="1169551"/>
          </a:xfrm>
          <a:prstGeom prst="rect">
            <a:avLst/>
          </a:prstGeom>
          <a:noFill/>
        </p:spPr>
        <p:txBody>
          <a:bodyPr wrap="square" rtlCol="0">
            <a:spAutoFit/>
          </a:bodyPr>
          <a:lstStyle/>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Installed Capacity (India 2024): ~72 GW</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Target by 2030: 280 GW</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Applications: Grid plants, rooftop systems, solar pumps, rural microgrids</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Employment Potential: 1M+ green jobs projected</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Global Solar Market: $253.7B (2023) → $436.4B (2032), CAGR ~6%</a:t>
            </a:r>
          </a:p>
        </p:txBody>
      </p:sp>
      <p:pic>
        <p:nvPicPr>
          <p:cNvPr id="4" name="Picture 3" descr="Solar panels in a field&#10;&#10;AI-generated content may be incorrect.">
            <a:extLst>
              <a:ext uri="{FF2B5EF4-FFF2-40B4-BE49-F238E27FC236}">
                <a16:creationId xmlns:a16="http://schemas.microsoft.com/office/drawing/2014/main" id="{3BB377D3-A792-01B7-2F78-979A7DCCFF60}"/>
              </a:ext>
            </a:extLst>
          </p:cNvPr>
          <p:cNvPicPr>
            <a:picLocks noChangeAspect="1"/>
          </p:cNvPicPr>
          <p:nvPr/>
        </p:nvPicPr>
        <p:blipFill>
          <a:blip r:embed="rId6"/>
          <a:stretch>
            <a:fillRect/>
          </a:stretch>
        </p:blipFill>
        <p:spPr>
          <a:xfrm>
            <a:off x="1887175" y="2330091"/>
            <a:ext cx="5056159" cy="1965354"/>
          </a:xfrm>
          <a:prstGeom prst="rect">
            <a:avLst/>
          </a:prstGeom>
        </p:spPr>
      </p:pic>
    </p:spTree>
    <p:extLst>
      <p:ext uri="{BB962C8B-B14F-4D97-AF65-F5344CB8AC3E}">
        <p14:creationId xmlns:p14="http://schemas.microsoft.com/office/powerpoint/2010/main" val="2101856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fade">
                                      <p:cBhvr>
                                        <p:cTn id="12" dur="1000"/>
                                        <p:tgtEl>
                                          <p:spTgt spid="2">
                                            <p:txEl>
                                              <p:pRg st="0" end="0"/>
                                            </p:txEl>
                                          </p:spTgt>
                                        </p:tgtEl>
                                      </p:cBhvr>
                                    </p:animEffect>
                                    <p:anim calcmode="lin" valueType="num">
                                      <p:cBhvr>
                                        <p:cTn id="13"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2">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
                                            <p:txEl>
                                              <p:pRg st="1" end="1"/>
                                            </p:txEl>
                                          </p:spTgt>
                                        </p:tgtEl>
                                        <p:attrNameLst>
                                          <p:attrName>style.visibility</p:attrName>
                                        </p:attrNameLst>
                                      </p:cBhvr>
                                      <p:to>
                                        <p:strVal val="visible"/>
                                      </p:to>
                                    </p:set>
                                    <p:animEffect transition="in" filter="fade">
                                      <p:cBhvr>
                                        <p:cTn id="17" dur="1000"/>
                                        <p:tgtEl>
                                          <p:spTgt spid="2">
                                            <p:txEl>
                                              <p:pRg st="1" end="1"/>
                                            </p:txEl>
                                          </p:spTgt>
                                        </p:tgtEl>
                                      </p:cBhvr>
                                    </p:animEffect>
                                    <p:anim calcmode="lin" valueType="num">
                                      <p:cBhvr>
                                        <p:cTn id="18"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19" dur="1000" fill="hold"/>
                                        <p:tgtEl>
                                          <p:spTgt spid="2">
                                            <p:txEl>
                                              <p:pRg st="1" end="1"/>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
                                            <p:txEl>
                                              <p:pRg st="2" end="2"/>
                                            </p:txEl>
                                          </p:spTgt>
                                        </p:tgtEl>
                                        <p:attrNameLst>
                                          <p:attrName>style.visibility</p:attrName>
                                        </p:attrNameLst>
                                      </p:cBhvr>
                                      <p:to>
                                        <p:strVal val="visible"/>
                                      </p:to>
                                    </p:set>
                                    <p:animEffect transition="in" filter="fade">
                                      <p:cBhvr>
                                        <p:cTn id="22" dur="1000"/>
                                        <p:tgtEl>
                                          <p:spTgt spid="2">
                                            <p:txEl>
                                              <p:pRg st="2" end="2"/>
                                            </p:txEl>
                                          </p:spTgt>
                                        </p:tgtEl>
                                      </p:cBhvr>
                                    </p:animEffect>
                                    <p:anim calcmode="lin" valueType="num">
                                      <p:cBhvr>
                                        <p:cTn id="23"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24" dur="1000" fill="hold"/>
                                        <p:tgtEl>
                                          <p:spTgt spid="2">
                                            <p:txEl>
                                              <p:pRg st="2" end="2"/>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2">
                                            <p:txEl>
                                              <p:pRg st="3" end="3"/>
                                            </p:txEl>
                                          </p:spTgt>
                                        </p:tgtEl>
                                        <p:attrNameLst>
                                          <p:attrName>style.visibility</p:attrName>
                                        </p:attrNameLst>
                                      </p:cBhvr>
                                      <p:to>
                                        <p:strVal val="visible"/>
                                      </p:to>
                                    </p:set>
                                    <p:animEffect transition="in" filter="fade">
                                      <p:cBhvr>
                                        <p:cTn id="27" dur="1000"/>
                                        <p:tgtEl>
                                          <p:spTgt spid="2">
                                            <p:txEl>
                                              <p:pRg st="3" end="3"/>
                                            </p:txEl>
                                          </p:spTgt>
                                        </p:tgtEl>
                                      </p:cBhvr>
                                    </p:animEffect>
                                    <p:anim calcmode="lin" valueType="num">
                                      <p:cBhvr>
                                        <p:cTn id="28"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29" dur="1000" fill="hold"/>
                                        <p:tgtEl>
                                          <p:spTgt spid="2">
                                            <p:txEl>
                                              <p:pRg st="3" end="3"/>
                                            </p:txEl>
                                          </p:spTgt>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
                                            <p:txEl>
                                              <p:pRg st="4" end="4"/>
                                            </p:txEl>
                                          </p:spTgt>
                                        </p:tgtEl>
                                        <p:attrNameLst>
                                          <p:attrName>style.visibility</p:attrName>
                                        </p:attrNameLst>
                                      </p:cBhvr>
                                      <p:to>
                                        <p:strVal val="visible"/>
                                      </p:to>
                                    </p:set>
                                    <p:animEffect transition="in" filter="fade">
                                      <p:cBhvr>
                                        <p:cTn id="32" dur="1000"/>
                                        <p:tgtEl>
                                          <p:spTgt spid="2">
                                            <p:txEl>
                                              <p:pRg st="4" end="4"/>
                                            </p:txEl>
                                          </p:spTgt>
                                        </p:tgtEl>
                                      </p:cBhvr>
                                    </p:animEffect>
                                    <p:anim calcmode="lin" valueType="num">
                                      <p:cBhvr>
                                        <p:cTn id="33" dur="1000" fill="hold"/>
                                        <p:tgtEl>
                                          <p:spTgt spid="2">
                                            <p:txEl>
                                              <p:pRg st="4" end="4"/>
                                            </p:txEl>
                                          </p:spTgt>
                                        </p:tgtEl>
                                        <p:attrNameLst>
                                          <p:attrName>ppt_x</p:attrName>
                                        </p:attrNameLst>
                                      </p:cBhvr>
                                      <p:tavLst>
                                        <p:tav tm="0">
                                          <p:val>
                                            <p:strVal val="#ppt_x"/>
                                          </p:val>
                                        </p:tav>
                                        <p:tav tm="100000">
                                          <p:val>
                                            <p:strVal val="#ppt_x"/>
                                          </p:val>
                                        </p:tav>
                                      </p:tavLst>
                                    </p:anim>
                                    <p:anim calcmode="lin" valueType="num">
                                      <p:cBhvr>
                                        <p:cTn id="34" dur="1000" fill="hold"/>
                                        <p:tgtEl>
                                          <p:spTgt spid="2">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allAtOnce"/>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DECC8E31-93B6-3362-2A7C-BC6A4225AF5E}"/>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85D4AA39-5BA9-FFEE-3B47-CF38B00B1F82}"/>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References</a:t>
            </a:r>
            <a:br>
              <a:rPr lang="en-US" sz="2000" dirty="0">
                <a:solidFill>
                  <a:srgbClr val="256671"/>
                </a:solidFill>
                <a:latin typeface="Garamond" panose="02020404030301010803" pitchFamily="18" charset="0"/>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901FCFF4-F817-DBF6-6AAE-9F4E96B2EAF4}"/>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404F08C3-5A60-D79F-A40C-39C6F5256904}"/>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87CE58D0-C53E-B6E2-6AAE-C29535C7882B}"/>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903CE9F9-B8FA-0E4E-3D51-520D1CB9373B}"/>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BB4A68A2-9D76-9784-07FA-E15C9D724CD1}"/>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0029B8BD-58AA-7810-D051-C466B1B0FDF5}"/>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5C298B45-91E3-4EE1-5C58-B064303214F3}"/>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CBCD88F9-A52A-A855-4E70-9469F9D79500}"/>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1682ED07-0D7B-6429-BD26-6DC44FE77E73}"/>
              </a:ext>
            </a:extLst>
          </p:cNvPr>
          <p:cNvSpPr txBox="1">
            <a:spLocks/>
          </p:cNvSpPr>
          <p:nvPr/>
        </p:nvSpPr>
        <p:spPr>
          <a:xfrm>
            <a:off x="794942" y="925592"/>
            <a:ext cx="7538673"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algn="l">
              <a:buFont typeface="Arial" panose="020B0604020202020204" pitchFamily="34" charset="0"/>
              <a:buChar char="•"/>
            </a:pPr>
            <a:r>
              <a:rPr lang="en-IN" b="1" dirty="0">
                <a:latin typeface="Garamond" panose="02020404030301010803" pitchFamily="18" charset="0"/>
              </a:rPr>
              <a:t>Sectoral Classification &amp; Scope of Industry:</a:t>
            </a:r>
            <a:endParaRPr lang="en-IN" dirty="0">
              <a:latin typeface="Garamond" panose="02020404030301010803" pitchFamily="18" charset="0"/>
            </a:endParaRPr>
          </a:p>
          <a:p>
            <a:pPr lvl="1" algn="l">
              <a:buFont typeface="Arial" panose="020B0604020202020204" pitchFamily="34" charset="0"/>
              <a:buChar char="•"/>
            </a:pPr>
            <a:r>
              <a:rPr lang="en-IN" b="1" dirty="0" err="1">
                <a:latin typeface="Garamond" panose="02020404030301010803" pitchFamily="18" charset="0"/>
              </a:rPr>
              <a:t>MyScheme</a:t>
            </a:r>
            <a:r>
              <a:rPr lang="en-IN" b="1" dirty="0">
                <a:latin typeface="Garamond" panose="02020404030301010803" pitchFamily="18" charset="0"/>
              </a:rPr>
              <a:t>. (n.d.). </a:t>
            </a:r>
            <a:r>
              <a:rPr lang="en-IN" b="1" i="1" dirty="0">
                <a:latin typeface="Garamond" panose="02020404030301010803" pitchFamily="18" charset="0"/>
              </a:rPr>
              <a:t>PM Surya Ghar </a:t>
            </a:r>
            <a:r>
              <a:rPr lang="en-IN" b="1" i="1" dirty="0" err="1">
                <a:latin typeface="Garamond" panose="02020404030301010803" pitchFamily="18" charset="0"/>
              </a:rPr>
              <a:t>Muft</a:t>
            </a:r>
            <a:r>
              <a:rPr lang="en-IN" b="1" i="1" dirty="0">
                <a:latin typeface="Garamond" panose="02020404030301010803" pitchFamily="18" charset="0"/>
              </a:rPr>
              <a:t> Bijli Yojana</a:t>
            </a:r>
            <a:r>
              <a:rPr lang="en-IN" b="1" dirty="0">
                <a:latin typeface="Garamond" panose="02020404030301010803" pitchFamily="18" charset="0"/>
              </a:rPr>
              <a:t>. Retrieved from </a:t>
            </a:r>
            <a:r>
              <a:rPr lang="en-IN" b="1" u="sng" dirty="0">
                <a:latin typeface="Garamond" panose="02020404030301010803" pitchFamily="18" charset="0"/>
                <a:hlinkClick r:id="rId6"/>
              </a:rPr>
              <a:t>https://www.myscheme.gov.in/schemes/pmsgmb</a:t>
            </a:r>
            <a:endParaRPr lang="en-IN" dirty="0">
              <a:latin typeface="Garamond" panose="02020404030301010803" pitchFamily="18" charset="0"/>
            </a:endParaRPr>
          </a:p>
          <a:p>
            <a:pPr lvl="1" algn="l">
              <a:buFont typeface="Arial" panose="020B0604020202020204" pitchFamily="34" charset="0"/>
              <a:buChar char="•"/>
            </a:pPr>
            <a:r>
              <a:rPr lang="en-IN" b="1" dirty="0">
                <a:latin typeface="Garamond" panose="02020404030301010803" pitchFamily="18" charset="0"/>
              </a:rPr>
              <a:t>Ministry of New and Renewable Energy (MNRE). (n.d.). </a:t>
            </a:r>
            <a:r>
              <a:rPr lang="en-IN" b="1" i="1" dirty="0">
                <a:latin typeface="Garamond" panose="02020404030301010803" pitchFamily="18" charset="0"/>
              </a:rPr>
              <a:t>Solar off-grid programme</a:t>
            </a:r>
            <a:r>
              <a:rPr lang="en-IN" b="1" dirty="0">
                <a:latin typeface="Garamond" panose="02020404030301010803" pitchFamily="18" charset="0"/>
              </a:rPr>
              <a:t>. Retrieved from </a:t>
            </a:r>
            <a:r>
              <a:rPr lang="en-IN" b="1" u="sng" dirty="0">
                <a:latin typeface="Garamond" panose="02020404030301010803" pitchFamily="18" charset="0"/>
                <a:hlinkClick r:id="rId7"/>
              </a:rPr>
              <a:t>https://mnre.gov.in/en/solar-off-grid/</a:t>
            </a:r>
            <a:endParaRPr lang="en-IN" dirty="0">
              <a:latin typeface="Garamond" panose="02020404030301010803" pitchFamily="18" charset="0"/>
            </a:endParaRPr>
          </a:p>
          <a:p>
            <a:pPr lvl="1" algn="l">
              <a:buFont typeface="Arial" panose="020B0604020202020204" pitchFamily="34" charset="0"/>
              <a:buChar char="•"/>
            </a:pPr>
            <a:r>
              <a:rPr lang="en-IN" b="1" dirty="0">
                <a:latin typeface="Garamond" panose="02020404030301010803" pitchFamily="18" charset="0"/>
              </a:rPr>
              <a:t>Ministry of New and Renewable Energy (MNRE). (n.d.). </a:t>
            </a:r>
            <a:r>
              <a:rPr lang="en-IN" b="1" i="1" dirty="0">
                <a:latin typeface="Garamond" panose="02020404030301010803" pitchFamily="18" charset="0"/>
              </a:rPr>
              <a:t>Solar Park Scheme</a:t>
            </a:r>
            <a:r>
              <a:rPr lang="en-IN" b="1" dirty="0">
                <a:latin typeface="Garamond" panose="02020404030301010803" pitchFamily="18" charset="0"/>
              </a:rPr>
              <a:t>. Retrieved from </a:t>
            </a:r>
            <a:r>
              <a:rPr lang="en-IN" b="1" u="sng" dirty="0">
                <a:latin typeface="Garamond" panose="02020404030301010803" pitchFamily="18" charset="0"/>
                <a:hlinkClick r:id="rId8"/>
              </a:rPr>
              <a:t>https://cdnbbsr.s3waas.gov.in/s3716e1b8c6cd17b771da77391355749f3/uploads/2024/10/20241014958242917.pdf</a:t>
            </a:r>
            <a:endParaRPr lang="en-IN" dirty="0">
              <a:effectLst/>
              <a:latin typeface="Garamond" panose="02020404030301010803" pitchFamily="18" charset="0"/>
            </a:endParaRPr>
          </a:p>
        </p:txBody>
      </p:sp>
    </p:spTree>
    <p:extLst>
      <p:ext uri="{BB962C8B-B14F-4D97-AF65-F5344CB8AC3E}">
        <p14:creationId xmlns:p14="http://schemas.microsoft.com/office/powerpoint/2010/main" val="347312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273C7139-D8C0-0508-4E50-0C286C2D999A}"/>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CC8ABAE0-CB59-ED3C-D19A-DA5FD7CD428D}"/>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r>
              <a:rPr lang="en-US" sz="2000" dirty="0">
                <a:solidFill>
                  <a:srgbClr val="256671"/>
                </a:solidFill>
                <a:latin typeface="Garamond" panose="02020404030301010803" pitchFamily="18" charset="0"/>
                <a:ea typeface="Gotham"/>
                <a:cs typeface="Gotham"/>
                <a:sym typeface="Gotham"/>
              </a:rPr>
              <a:t>GROWTH, GDP AND LIFE CYCLE</a:t>
            </a:r>
            <a:br>
              <a:rPr lang="en-US" sz="2000" dirty="0">
                <a:solidFill>
                  <a:srgbClr val="256671"/>
                </a:solidFill>
                <a:latin typeface="Garamond" panose="02020404030301010803" pitchFamily="18" charset="0"/>
                <a:ea typeface="Gotham"/>
                <a:cs typeface="Gotham"/>
                <a:sym typeface="Gotham"/>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DDBC30F9-5704-288E-F7FF-331934C42D04}"/>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6CDF3D5B-8CBC-2CB2-2685-C17381DC5845}"/>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78E2F547-5975-4B37-024B-621BD49CC393}"/>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83439857-E7D4-5C5F-7E00-89A23F29FEB9}"/>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4BEA71D5-FD06-B74D-FF26-BC7EA9AD9D13}"/>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292F730B-A608-3EC9-E01A-B3D509AC49F4}"/>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0D07F6BA-18A1-A693-176E-F8375C8C82E2}"/>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2D1ED54D-7375-8808-E4D0-1F24DBBCE5BF}"/>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A5864CF6-5179-4BD2-684E-5F4732F359D6}"/>
              </a:ext>
            </a:extLst>
          </p:cNvPr>
          <p:cNvSpPr txBox="1">
            <a:spLocks/>
          </p:cNvSpPr>
          <p:nvPr/>
        </p:nvSpPr>
        <p:spPr>
          <a:xfrm>
            <a:off x="794942" y="92559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Renewables = ~30% of India’s installed capacity (2023)</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Solar = ~54% of India’s renewable capacity (~67 GW)</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Global solar = ~80% of new renewable capacity (2024)</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Contribution: Solar + Wind = ~7% of global electricity (2024)</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Industry Life Cycle Stage: Growing → Shaking Out phase</a:t>
            </a:r>
          </a:p>
        </p:txBody>
      </p:sp>
      <p:pic>
        <p:nvPicPr>
          <p:cNvPr id="3" name="Picture 2" descr="A solar panels and wind turbines">
            <a:extLst>
              <a:ext uri="{FF2B5EF4-FFF2-40B4-BE49-F238E27FC236}">
                <a16:creationId xmlns:a16="http://schemas.microsoft.com/office/drawing/2014/main" id="{CCAB6BD4-672F-58AC-70CD-2D2FE5B3377F}"/>
              </a:ext>
            </a:extLst>
          </p:cNvPr>
          <p:cNvPicPr>
            <a:picLocks noChangeAspect="1"/>
          </p:cNvPicPr>
          <p:nvPr/>
        </p:nvPicPr>
        <p:blipFill>
          <a:blip r:embed="rId6"/>
          <a:stretch>
            <a:fillRect/>
          </a:stretch>
        </p:blipFill>
        <p:spPr>
          <a:xfrm>
            <a:off x="2226928" y="2250235"/>
            <a:ext cx="4566518" cy="2490828"/>
          </a:xfrm>
          <a:prstGeom prst="rect">
            <a:avLst/>
          </a:prstGeom>
        </p:spPr>
      </p:pic>
    </p:spTree>
    <p:extLst>
      <p:ext uri="{BB962C8B-B14F-4D97-AF65-F5344CB8AC3E}">
        <p14:creationId xmlns:p14="http://schemas.microsoft.com/office/powerpoint/2010/main" val="2151079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8">
                                            <p:txEl>
                                              <p:pRg st="0" end="0"/>
                                            </p:txEl>
                                          </p:spTgt>
                                        </p:tgtEl>
                                        <p:attrNameLst>
                                          <p:attrName>style.visibility</p:attrName>
                                        </p:attrNameLst>
                                      </p:cBhvr>
                                      <p:to>
                                        <p:strVal val="visible"/>
                                      </p:to>
                                    </p:set>
                                    <p:animEffect transition="in" filter="fade">
                                      <p:cBhvr>
                                        <p:cTn id="12" dur="1000"/>
                                        <p:tgtEl>
                                          <p:spTgt spid="18">
                                            <p:txEl>
                                              <p:pRg st="0" end="0"/>
                                            </p:txEl>
                                          </p:spTgt>
                                        </p:tgtEl>
                                      </p:cBhvr>
                                    </p:animEffect>
                                    <p:anim calcmode="lin" valueType="num">
                                      <p:cBhvr>
                                        <p:cTn id="13" dur="1000" fill="hold"/>
                                        <p:tgtEl>
                                          <p:spTgt spid="18">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18">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8">
                                            <p:txEl>
                                              <p:pRg st="1" end="1"/>
                                            </p:txEl>
                                          </p:spTgt>
                                        </p:tgtEl>
                                        <p:attrNameLst>
                                          <p:attrName>style.visibility</p:attrName>
                                        </p:attrNameLst>
                                      </p:cBhvr>
                                      <p:to>
                                        <p:strVal val="visible"/>
                                      </p:to>
                                    </p:set>
                                    <p:animEffect transition="in" filter="fade">
                                      <p:cBhvr>
                                        <p:cTn id="17" dur="1000"/>
                                        <p:tgtEl>
                                          <p:spTgt spid="18">
                                            <p:txEl>
                                              <p:pRg st="1" end="1"/>
                                            </p:txEl>
                                          </p:spTgt>
                                        </p:tgtEl>
                                      </p:cBhvr>
                                    </p:animEffect>
                                    <p:anim calcmode="lin" valueType="num">
                                      <p:cBhvr>
                                        <p:cTn id="18" dur="1000" fill="hold"/>
                                        <p:tgtEl>
                                          <p:spTgt spid="18">
                                            <p:txEl>
                                              <p:pRg st="1" end="1"/>
                                            </p:txEl>
                                          </p:spTgt>
                                        </p:tgtEl>
                                        <p:attrNameLst>
                                          <p:attrName>ppt_x</p:attrName>
                                        </p:attrNameLst>
                                      </p:cBhvr>
                                      <p:tavLst>
                                        <p:tav tm="0">
                                          <p:val>
                                            <p:strVal val="#ppt_x"/>
                                          </p:val>
                                        </p:tav>
                                        <p:tav tm="100000">
                                          <p:val>
                                            <p:strVal val="#ppt_x"/>
                                          </p:val>
                                        </p:tav>
                                      </p:tavLst>
                                    </p:anim>
                                    <p:anim calcmode="lin" valueType="num">
                                      <p:cBhvr>
                                        <p:cTn id="19" dur="1000" fill="hold"/>
                                        <p:tgtEl>
                                          <p:spTgt spid="18">
                                            <p:txEl>
                                              <p:pRg st="1" end="1"/>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8">
                                            <p:txEl>
                                              <p:pRg st="2" end="2"/>
                                            </p:txEl>
                                          </p:spTgt>
                                        </p:tgtEl>
                                        <p:attrNameLst>
                                          <p:attrName>style.visibility</p:attrName>
                                        </p:attrNameLst>
                                      </p:cBhvr>
                                      <p:to>
                                        <p:strVal val="visible"/>
                                      </p:to>
                                    </p:set>
                                    <p:animEffect transition="in" filter="fade">
                                      <p:cBhvr>
                                        <p:cTn id="22" dur="1000"/>
                                        <p:tgtEl>
                                          <p:spTgt spid="18">
                                            <p:txEl>
                                              <p:pRg st="2" end="2"/>
                                            </p:txEl>
                                          </p:spTgt>
                                        </p:tgtEl>
                                      </p:cBhvr>
                                    </p:animEffect>
                                    <p:anim calcmode="lin" valueType="num">
                                      <p:cBhvr>
                                        <p:cTn id="23" dur="1000" fill="hold"/>
                                        <p:tgtEl>
                                          <p:spTgt spid="18">
                                            <p:txEl>
                                              <p:pRg st="2" end="2"/>
                                            </p:txEl>
                                          </p:spTgt>
                                        </p:tgtEl>
                                        <p:attrNameLst>
                                          <p:attrName>ppt_x</p:attrName>
                                        </p:attrNameLst>
                                      </p:cBhvr>
                                      <p:tavLst>
                                        <p:tav tm="0">
                                          <p:val>
                                            <p:strVal val="#ppt_x"/>
                                          </p:val>
                                        </p:tav>
                                        <p:tav tm="100000">
                                          <p:val>
                                            <p:strVal val="#ppt_x"/>
                                          </p:val>
                                        </p:tav>
                                      </p:tavLst>
                                    </p:anim>
                                    <p:anim calcmode="lin" valueType="num">
                                      <p:cBhvr>
                                        <p:cTn id="24" dur="1000" fill="hold"/>
                                        <p:tgtEl>
                                          <p:spTgt spid="18">
                                            <p:txEl>
                                              <p:pRg st="2" end="2"/>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8">
                                            <p:txEl>
                                              <p:pRg st="3" end="3"/>
                                            </p:txEl>
                                          </p:spTgt>
                                        </p:tgtEl>
                                        <p:attrNameLst>
                                          <p:attrName>style.visibility</p:attrName>
                                        </p:attrNameLst>
                                      </p:cBhvr>
                                      <p:to>
                                        <p:strVal val="visible"/>
                                      </p:to>
                                    </p:set>
                                    <p:animEffect transition="in" filter="fade">
                                      <p:cBhvr>
                                        <p:cTn id="27" dur="1000"/>
                                        <p:tgtEl>
                                          <p:spTgt spid="18">
                                            <p:txEl>
                                              <p:pRg st="3" end="3"/>
                                            </p:txEl>
                                          </p:spTgt>
                                        </p:tgtEl>
                                      </p:cBhvr>
                                    </p:animEffect>
                                    <p:anim calcmode="lin" valueType="num">
                                      <p:cBhvr>
                                        <p:cTn id="28" dur="1000" fill="hold"/>
                                        <p:tgtEl>
                                          <p:spTgt spid="18">
                                            <p:txEl>
                                              <p:pRg st="3" end="3"/>
                                            </p:txEl>
                                          </p:spTgt>
                                        </p:tgtEl>
                                        <p:attrNameLst>
                                          <p:attrName>ppt_x</p:attrName>
                                        </p:attrNameLst>
                                      </p:cBhvr>
                                      <p:tavLst>
                                        <p:tav tm="0">
                                          <p:val>
                                            <p:strVal val="#ppt_x"/>
                                          </p:val>
                                        </p:tav>
                                        <p:tav tm="100000">
                                          <p:val>
                                            <p:strVal val="#ppt_x"/>
                                          </p:val>
                                        </p:tav>
                                      </p:tavLst>
                                    </p:anim>
                                    <p:anim calcmode="lin" valueType="num">
                                      <p:cBhvr>
                                        <p:cTn id="29" dur="1000" fill="hold"/>
                                        <p:tgtEl>
                                          <p:spTgt spid="18">
                                            <p:txEl>
                                              <p:pRg st="3" end="3"/>
                                            </p:txEl>
                                          </p:spTgt>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8">
                                            <p:txEl>
                                              <p:pRg st="4" end="4"/>
                                            </p:txEl>
                                          </p:spTgt>
                                        </p:tgtEl>
                                        <p:attrNameLst>
                                          <p:attrName>style.visibility</p:attrName>
                                        </p:attrNameLst>
                                      </p:cBhvr>
                                      <p:to>
                                        <p:strVal val="visible"/>
                                      </p:to>
                                    </p:set>
                                    <p:animEffect transition="in" filter="fade">
                                      <p:cBhvr>
                                        <p:cTn id="32" dur="1000"/>
                                        <p:tgtEl>
                                          <p:spTgt spid="18">
                                            <p:txEl>
                                              <p:pRg st="4" end="4"/>
                                            </p:txEl>
                                          </p:spTgt>
                                        </p:tgtEl>
                                      </p:cBhvr>
                                    </p:animEffect>
                                    <p:anim calcmode="lin" valueType="num">
                                      <p:cBhvr>
                                        <p:cTn id="33" dur="1000" fill="hold"/>
                                        <p:tgtEl>
                                          <p:spTgt spid="18">
                                            <p:txEl>
                                              <p:pRg st="4" end="4"/>
                                            </p:txEl>
                                          </p:spTgt>
                                        </p:tgtEl>
                                        <p:attrNameLst>
                                          <p:attrName>ppt_x</p:attrName>
                                        </p:attrNameLst>
                                      </p:cBhvr>
                                      <p:tavLst>
                                        <p:tav tm="0">
                                          <p:val>
                                            <p:strVal val="#ppt_x"/>
                                          </p:val>
                                        </p:tav>
                                        <p:tav tm="100000">
                                          <p:val>
                                            <p:strVal val="#ppt_x"/>
                                          </p:val>
                                        </p:tav>
                                      </p:tavLst>
                                    </p:anim>
                                    <p:anim calcmode="lin" valueType="num">
                                      <p:cBhvr>
                                        <p:cTn id="34" dur="1000" fill="hold"/>
                                        <p:tgtEl>
                                          <p:spTgt spid="18">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uild="allAtOnce"/>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A7673DBE-5CD7-3C1F-92AB-947A79E3E204}"/>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011C9FFB-FD75-661B-6ABF-0315718BDD8C}"/>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r>
              <a:rPr lang="en-US" sz="2000" dirty="0">
                <a:solidFill>
                  <a:srgbClr val="256671"/>
                </a:solidFill>
                <a:latin typeface="Garamond" panose="02020404030301010803" pitchFamily="18" charset="0"/>
                <a:ea typeface="Gotham"/>
                <a:cs typeface="Gotham"/>
                <a:sym typeface="Gotham"/>
              </a:rPr>
              <a:t>COMPETITIVE LANDSCAPE AND PESTEL</a:t>
            </a:r>
            <a:br>
              <a:rPr lang="en-US" sz="2000" dirty="0">
                <a:solidFill>
                  <a:srgbClr val="256671"/>
                </a:solidFill>
                <a:latin typeface="Garamond" panose="02020404030301010803" pitchFamily="18" charset="0"/>
                <a:ea typeface="Gotham"/>
                <a:cs typeface="Gotham"/>
                <a:sym typeface="Gotham"/>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06933395-8D42-A788-CDBB-2130DD69317B}"/>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688B0334-0ECE-703E-1FBD-F85943E8A4F5}"/>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AC193E12-AE0C-6E44-6199-8F3457911309}"/>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705087FC-B9F5-2DE0-FD45-D873C5B93BBD}"/>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B3A466A8-6574-30EC-7DD0-7143099F3E6C}"/>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3938227F-C3F4-D55F-874A-34ED9DA730E3}"/>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45D59DE8-3713-FC5C-8D2C-A5F8718207CB}"/>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22670DE0-EF07-B7DA-3768-CFD8B69374DC}"/>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E1DA1E70-0046-B955-70F7-DE9AE6939250}"/>
              </a:ext>
            </a:extLst>
          </p:cNvPr>
          <p:cNvSpPr txBox="1">
            <a:spLocks/>
          </p:cNvSpPr>
          <p:nvPr/>
        </p:nvSpPr>
        <p:spPr>
          <a:xfrm>
            <a:off x="794942" y="92559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Global Players: Jinko Solar, JA Solar, Trina Solar (China dominates ~80% supply chain)</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Indian Player: Vikram Solar (4.5 GW/year capacity)</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PESTEL:</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Political: 500 GW renewable target by 2030, subsidies</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Economic: Solar PV costs ↓ 80% since 2010</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Social: 250K jobs (2023) → 1M by 2025</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Technological: 20–22% panel efficiency, battery costs ↓ 89%</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Environmental: 37M tons CO₂ avoided (2021)</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Legal: Supportive policies, occasional tariff/payment delays</a:t>
            </a:r>
          </a:p>
          <a:p>
            <a:pPr algn="just">
              <a:spcBef>
                <a:spcPct val="0"/>
              </a:spcBef>
            </a:pPr>
            <a:endParaRPr lang="en-US" dirty="0">
              <a:solidFill>
                <a:srgbClr val="256671"/>
              </a:solidFill>
              <a:latin typeface="Garamond" panose="02020404030301010803" pitchFamily="18" charset="0"/>
              <a:ea typeface="Gotham"/>
              <a:cs typeface="Gotham"/>
              <a:sym typeface="Gotham"/>
            </a:endParaRPr>
          </a:p>
          <a:p>
            <a:pPr marL="139700" indent="0" algn="l">
              <a:spcBef>
                <a:spcPts val="1600"/>
              </a:spcBef>
            </a:pPr>
            <a:endParaRPr lang="en-US" dirty="0">
              <a:latin typeface="Garamond" panose="02020404030301010803" pitchFamily="18" charset="0"/>
            </a:endParaRPr>
          </a:p>
        </p:txBody>
      </p:sp>
    </p:spTree>
    <p:extLst>
      <p:ext uri="{BB962C8B-B14F-4D97-AF65-F5344CB8AC3E}">
        <p14:creationId xmlns:p14="http://schemas.microsoft.com/office/powerpoint/2010/main" val="1474281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A9FA27A4-1FD0-3130-8F2D-6B4B61A5F981}"/>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C7BB77E8-91ED-8237-640C-9AFC6669A5AC}"/>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r>
              <a:rPr lang="en-US" sz="2000" dirty="0">
                <a:solidFill>
                  <a:srgbClr val="256671"/>
                </a:solidFill>
                <a:latin typeface="Garamond" panose="02020404030301010803" pitchFamily="18" charset="0"/>
                <a:ea typeface="Gotham"/>
                <a:cs typeface="Gotham"/>
                <a:sym typeface="Gotham"/>
              </a:rPr>
              <a:t>UN SDGS OVERVIEW</a:t>
            </a:r>
            <a:br>
              <a:rPr lang="en-US" sz="2000" dirty="0">
                <a:solidFill>
                  <a:srgbClr val="256671"/>
                </a:solidFill>
                <a:latin typeface="Garamond" panose="02020404030301010803" pitchFamily="18" charset="0"/>
                <a:ea typeface="Gotham"/>
                <a:cs typeface="Gotham"/>
                <a:sym typeface="Gotham"/>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980C038B-4146-AAB7-120B-0CE4624B2990}"/>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A8482AD6-8E9D-9D52-B7AE-FE958F1107B9}"/>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1E72FFC3-B91D-20A2-1372-1236D796C7B2}"/>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05B5D338-FC21-DA19-4C5A-D45F7E840A45}"/>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9354E6F5-7B87-0DE8-5794-75C48747767E}"/>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957CA842-510F-2DF2-A410-64F468DB8450}"/>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5597326C-A2F7-2C27-4ACA-22C73FD174CB}"/>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F9AF0D4F-4B5D-0BF0-E6FA-C23115EB6046}"/>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77F819ED-B369-58B3-354F-747C740C78E4}"/>
              </a:ext>
            </a:extLst>
          </p:cNvPr>
          <p:cNvSpPr txBox="1">
            <a:spLocks/>
          </p:cNvSpPr>
          <p:nvPr/>
        </p:nvSpPr>
        <p:spPr>
          <a:xfrm>
            <a:off x="794942" y="92559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Adopted in 2015 by UN</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17 universal goals: poverty, planet protection, prosperity</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Integrated approach (social, economic, environmental)</a:t>
            </a:r>
          </a:p>
        </p:txBody>
      </p:sp>
      <p:pic>
        <p:nvPicPr>
          <p:cNvPr id="5" name="Picture 4" descr="A colorful squares with icons&#10;&#10;AI-generated content may be incorrect.">
            <a:extLst>
              <a:ext uri="{FF2B5EF4-FFF2-40B4-BE49-F238E27FC236}">
                <a16:creationId xmlns:a16="http://schemas.microsoft.com/office/drawing/2014/main" id="{C99F1470-90BD-2C11-F3CD-3F752A707748}"/>
              </a:ext>
            </a:extLst>
          </p:cNvPr>
          <p:cNvPicPr>
            <a:picLocks noChangeAspect="1"/>
          </p:cNvPicPr>
          <p:nvPr/>
        </p:nvPicPr>
        <p:blipFill>
          <a:blip r:embed="rId6"/>
          <a:stretch>
            <a:fillRect/>
          </a:stretch>
        </p:blipFill>
        <p:spPr>
          <a:xfrm>
            <a:off x="2054526" y="1745480"/>
            <a:ext cx="4947879" cy="2741125"/>
          </a:xfrm>
          <a:prstGeom prst="rect">
            <a:avLst/>
          </a:prstGeom>
        </p:spPr>
      </p:pic>
    </p:spTree>
    <p:extLst>
      <p:ext uri="{BB962C8B-B14F-4D97-AF65-F5344CB8AC3E}">
        <p14:creationId xmlns:p14="http://schemas.microsoft.com/office/powerpoint/2010/main" val="467779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719A6D27-1085-6778-4D68-1802B77B11BB}"/>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23DAC765-9AD7-6DB8-2096-3206DFE3A1A0}"/>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CHOSEN GOAL – SDG 13 (CLIMATE ACTION)</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EDAE8578-EFC3-64C1-0F0C-52AB8B4CFF1A}"/>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5088E064-135B-0795-0DA3-5EAB970BC91C}"/>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9ADA5ABE-8C73-2CBE-806F-13C906389C9F}"/>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74E04CC4-05AE-9AE7-B980-D036BDD63B4C}"/>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BE320935-D87A-D0F3-69A5-98902DD80141}"/>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7D493367-8C3B-C971-0B50-258B5838265C}"/>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16F79228-1588-C225-9D59-27F262F6564A}"/>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BFD6B5B3-2AF2-0025-C155-CEE0FE25D1FA}"/>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30C390F1-9B4E-C595-8088-5D9546C5124D}"/>
              </a:ext>
            </a:extLst>
          </p:cNvPr>
          <p:cNvSpPr txBox="1">
            <a:spLocks/>
          </p:cNvSpPr>
          <p:nvPr/>
        </p:nvSpPr>
        <p:spPr>
          <a:xfrm>
            <a:off x="794942" y="92559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Mission: “Take urgent action to combat climate change and its impacts”</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Rationale:</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Directly reduces GHG emissions</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India vulnerable to climate change effects</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Aligns with Paris Agreement commitments</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Growing business and impact opportunity</a:t>
            </a:r>
          </a:p>
          <a:p>
            <a:pPr algn="just">
              <a:spcBef>
                <a:spcPct val="0"/>
              </a:spcBef>
            </a:pPr>
            <a:endParaRPr lang="en-US" dirty="0">
              <a:solidFill>
                <a:srgbClr val="256671"/>
              </a:solidFill>
              <a:latin typeface="Garamond" panose="02020404030301010803" pitchFamily="18" charset="0"/>
              <a:ea typeface="Gotham"/>
              <a:cs typeface="Gotham"/>
              <a:sym typeface="Gotham"/>
            </a:endParaRPr>
          </a:p>
          <a:p>
            <a:pPr marL="139700" indent="0" algn="l">
              <a:spcBef>
                <a:spcPts val="1600"/>
              </a:spcBef>
            </a:pPr>
            <a:endParaRPr lang="en-US" dirty="0">
              <a:latin typeface="Garamond" panose="02020404030301010803" pitchFamily="18" charset="0"/>
            </a:endParaRPr>
          </a:p>
        </p:txBody>
      </p:sp>
    </p:spTree>
    <p:extLst>
      <p:ext uri="{BB962C8B-B14F-4D97-AF65-F5344CB8AC3E}">
        <p14:creationId xmlns:p14="http://schemas.microsoft.com/office/powerpoint/2010/main" val="374133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AE0CA5D9-FF4C-A14C-9BDD-E8EE3CD79CEF}"/>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C7B0A827-CA7B-7B76-F6A8-B68048681447}"/>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IN" sz="2000" dirty="0">
                <a:solidFill>
                  <a:srgbClr val="256671"/>
                </a:solidFill>
                <a:latin typeface="Garamond" panose="02020404030301010803" pitchFamily="18" charset="0"/>
              </a:rPr>
              <a:t>SDG 13 – TARGETS</a:t>
            </a:r>
            <a:br>
              <a:rPr lang="en-IN" sz="2000" dirty="0">
                <a:solidFill>
                  <a:srgbClr val="256671"/>
                </a:solidFill>
                <a:latin typeface="Garamond" panose="02020404030301010803" pitchFamily="18" charset="0"/>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E356917B-3E74-9593-AD46-4510E1F6EF4E}"/>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463A0F6C-E2DC-9C36-B095-BA3DF46CD1FB}"/>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22C9128C-465C-E134-E081-E0E74A7D01FD}"/>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B62D10AF-B55B-923B-5D01-27DA8DCE1A75}"/>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4387D148-3A38-52C2-7BC6-D598B621EB80}"/>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9038B01B-EB56-D5B1-0BDD-CCDFD91FD300}"/>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308E189F-7FCD-1748-12C1-0396C04D55DF}"/>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ADB2068B-22A3-824D-B78E-24084B335D22}"/>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97D09685-D54A-C5D3-89A2-DE77C788A77E}"/>
              </a:ext>
            </a:extLst>
          </p:cNvPr>
          <p:cNvSpPr txBox="1">
            <a:spLocks/>
          </p:cNvSpPr>
          <p:nvPr/>
        </p:nvSpPr>
        <p:spPr>
          <a:xfrm>
            <a:off x="794942" y="92559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734059" lvl="1" indent="-367030" algn="just">
              <a:lnSpc>
                <a:spcPct val="150000"/>
              </a:lnSpc>
              <a:buFont typeface="Arial"/>
              <a:buChar char="•"/>
            </a:pPr>
            <a:r>
              <a:rPr lang="en-US" dirty="0">
                <a:solidFill>
                  <a:srgbClr val="256671"/>
                </a:solidFill>
                <a:latin typeface="Garamond" panose="02020404030301010803" pitchFamily="18" charset="0"/>
                <a:ea typeface="Gotham"/>
                <a:cs typeface="Gotham"/>
                <a:sym typeface="Gotham"/>
              </a:rPr>
              <a:t>13.1: Strengthen resilience to climate hazards</a:t>
            </a:r>
          </a:p>
          <a:p>
            <a:pPr marL="734059" lvl="1" indent="-367030" algn="just">
              <a:lnSpc>
                <a:spcPct val="150000"/>
              </a:lnSpc>
              <a:buFont typeface="Arial"/>
              <a:buChar char="•"/>
            </a:pPr>
            <a:r>
              <a:rPr lang="en-US" dirty="0">
                <a:solidFill>
                  <a:srgbClr val="256671"/>
                </a:solidFill>
                <a:latin typeface="Garamond" panose="02020404030301010803" pitchFamily="18" charset="0"/>
                <a:ea typeface="Gotham"/>
                <a:cs typeface="Gotham"/>
                <a:sym typeface="Gotham"/>
              </a:rPr>
              <a:t>13.2: Integrate climate change in policies &amp; planning</a:t>
            </a:r>
          </a:p>
          <a:p>
            <a:pPr marL="734059" lvl="1" indent="-367030" algn="just">
              <a:lnSpc>
                <a:spcPct val="150000"/>
              </a:lnSpc>
              <a:buFont typeface="Arial"/>
              <a:buChar char="•"/>
            </a:pPr>
            <a:r>
              <a:rPr lang="en-US" dirty="0">
                <a:solidFill>
                  <a:srgbClr val="256671"/>
                </a:solidFill>
                <a:latin typeface="Garamond" panose="02020404030301010803" pitchFamily="18" charset="0"/>
                <a:ea typeface="Gotham"/>
                <a:cs typeface="Gotham"/>
                <a:sym typeface="Gotham"/>
              </a:rPr>
              <a:t>13.3: Education and awareness on climate change</a:t>
            </a:r>
          </a:p>
          <a:p>
            <a:pPr marL="734059" lvl="1" indent="-367030" algn="just">
              <a:lnSpc>
                <a:spcPct val="150000"/>
              </a:lnSpc>
              <a:buFont typeface="Arial"/>
              <a:buChar char="•"/>
            </a:pPr>
            <a:r>
              <a:rPr lang="en-US" dirty="0">
                <a:solidFill>
                  <a:srgbClr val="256671"/>
                </a:solidFill>
                <a:latin typeface="Garamond" panose="02020404030301010803" pitchFamily="18" charset="0"/>
                <a:ea typeface="Gotham"/>
                <a:cs typeface="Gotham"/>
                <a:sym typeface="Gotham"/>
              </a:rPr>
              <a:t>13.a: Climate finance commitments</a:t>
            </a:r>
          </a:p>
          <a:p>
            <a:pPr marL="734059" lvl="1" indent="-367030" algn="just">
              <a:lnSpc>
                <a:spcPct val="150000"/>
              </a:lnSpc>
              <a:buFont typeface="Arial"/>
              <a:buChar char="•"/>
            </a:pPr>
            <a:r>
              <a:rPr lang="en-US" dirty="0">
                <a:solidFill>
                  <a:srgbClr val="256671"/>
                </a:solidFill>
                <a:latin typeface="Garamond" panose="02020404030301010803" pitchFamily="18" charset="0"/>
                <a:ea typeface="Gotham"/>
                <a:cs typeface="Gotham"/>
                <a:sym typeface="Gotham"/>
              </a:rPr>
              <a:t>13.b: Build capacity in developing countries</a:t>
            </a:r>
          </a:p>
        </p:txBody>
      </p:sp>
      <p:pic>
        <p:nvPicPr>
          <p:cNvPr id="3" name="Picture 2" descr="A group of people holding signs&#10;&#10;AI-generated content may be incorrect.">
            <a:extLst>
              <a:ext uri="{FF2B5EF4-FFF2-40B4-BE49-F238E27FC236}">
                <a16:creationId xmlns:a16="http://schemas.microsoft.com/office/drawing/2014/main" id="{B5BF321B-D4AD-FACB-D014-D5C8EC4FBE61}"/>
              </a:ext>
            </a:extLst>
          </p:cNvPr>
          <p:cNvPicPr>
            <a:picLocks noChangeAspect="1"/>
          </p:cNvPicPr>
          <p:nvPr/>
        </p:nvPicPr>
        <p:blipFill>
          <a:blip r:embed="rId6"/>
          <a:stretch>
            <a:fillRect/>
          </a:stretch>
        </p:blipFill>
        <p:spPr>
          <a:xfrm>
            <a:off x="2862775" y="2701743"/>
            <a:ext cx="3615397" cy="2121584"/>
          </a:xfrm>
          <a:prstGeom prst="rect">
            <a:avLst/>
          </a:prstGeom>
        </p:spPr>
      </p:pic>
    </p:spTree>
    <p:extLst>
      <p:ext uri="{BB962C8B-B14F-4D97-AF65-F5344CB8AC3E}">
        <p14:creationId xmlns:p14="http://schemas.microsoft.com/office/powerpoint/2010/main" val="2831583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EA11A256-0EB8-A4F9-95E2-5EC3C0CDE31D}"/>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5FF01D7F-CF70-16D7-095D-5FEE352A3A76}"/>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IN" sz="2000" dirty="0">
                <a:solidFill>
                  <a:srgbClr val="256671"/>
                </a:solidFill>
                <a:latin typeface="Garamond" panose="02020404030301010803" pitchFamily="18" charset="0"/>
              </a:rPr>
              <a:t> CONTRIBUTION PLAN</a:t>
            </a:r>
            <a:br>
              <a:rPr lang="en-IN" sz="2000" dirty="0">
                <a:solidFill>
                  <a:srgbClr val="256671"/>
                </a:solidFill>
                <a:latin typeface="Garamond" panose="02020404030301010803" pitchFamily="18" charset="0"/>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75B52640-73CB-C8CF-98FE-44876B2111BE}"/>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9B025A46-278B-F7B4-F348-073ACB281467}"/>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0B254005-D421-0164-28C0-CB5187934C46}"/>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04C41697-DA06-2B58-41AB-0C00A9B8225C}"/>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3589A55D-ED20-09BF-28DA-5B5EA6A7F9B3}"/>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C8C53D17-C979-E956-9A77-555133F57EE2}"/>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72BED035-CEA3-903D-9DC4-8B29A63579CE}"/>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F34417B9-6B77-2928-29D0-E294BB45A4CC}"/>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DE8A80F8-BBEF-3B9E-120B-A69AE8B6B111}"/>
              </a:ext>
            </a:extLst>
          </p:cNvPr>
          <p:cNvSpPr txBox="1">
            <a:spLocks/>
          </p:cNvSpPr>
          <p:nvPr/>
        </p:nvSpPr>
        <p:spPr>
          <a:xfrm>
            <a:off x="794942" y="92559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Target 13.2:</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Affordable rooftop kits for rural households</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Solar in public buildings (state agency partnerships)</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Advocate for solar policy incentives</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Target 13.3:</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Launch “Solar for Climate” awareness campaign</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Train youth as certified solar technicians</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Build carbon-tracking mobile app</a:t>
            </a:r>
          </a:p>
          <a:p>
            <a:pPr algn="just">
              <a:spcBef>
                <a:spcPct val="0"/>
              </a:spcBef>
            </a:pPr>
            <a:endParaRPr lang="en-US" dirty="0">
              <a:solidFill>
                <a:srgbClr val="256671"/>
              </a:solidFill>
              <a:latin typeface="Garamond" panose="02020404030301010803" pitchFamily="18" charset="0"/>
              <a:ea typeface="Gotham"/>
              <a:cs typeface="Gotham"/>
              <a:sym typeface="Gotham"/>
            </a:endParaRPr>
          </a:p>
          <a:p>
            <a:pPr marL="139700" indent="0" algn="l">
              <a:spcBef>
                <a:spcPts val="1600"/>
              </a:spcBef>
            </a:pPr>
            <a:endParaRPr lang="en-US" dirty="0">
              <a:latin typeface="Garamond" panose="02020404030301010803" pitchFamily="18" charset="0"/>
            </a:endParaRPr>
          </a:p>
        </p:txBody>
      </p:sp>
    </p:spTree>
    <p:extLst>
      <p:ext uri="{BB962C8B-B14F-4D97-AF65-F5344CB8AC3E}">
        <p14:creationId xmlns:p14="http://schemas.microsoft.com/office/powerpoint/2010/main" val="4078360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theme/theme1.xml><?xml version="1.0" encoding="utf-8"?>
<a:theme xmlns:a="http://schemas.openxmlformats.org/drawingml/2006/main" name="Solar Panels Implementation Project Proposal by Slidesgo">
  <a:themeElements>
    <a:clrScheme name="Simple Light">
      <a:dk1>
        <a:srgbClr val="3A4A01"/>
      </a:dk1>
      <a:lt1>
        <a:srgbClr val="FFFFFF"/>
      </a:lt1>
      <a:dk2>
        <a:srgbClr val="FEB128"/>
      </a:dk2>
      <a:lt2>
        <a:srgbClr val="F68A14"/>
      </a:lt2>
      <a:accent1>
        <a:srgbClr val="2D3A00"/>
      </a:accent1>
      <a:accent2>
        <a:srgbClr val="FFFFFF"/>
      </a:accent2>
      <a:accent3>
        <a:srgbClr val="FFFFFF"/>
      </a:accent3>
      <a:accent4>
        <a:srgbClr val="FFFFFF"/>
      </a:accent4>
      <a:accent5>
        <a:srgbClr val="FFFFFF"/>
      </a:accent5>
      <a:accent6>
        <a:srgbClr val="FFFFFF"/>
      </a:accent6>
      <a:hlink>
        <a:srgbClr val="3A4A0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TotalTime>
  <Words>2472</Words>
  <Application>Microsoft Office PowerPoint</Application>
  <PresentationFormat>On-screen Show (16:9)</PresentationFormat>
  <Paragraphs>234</Paragraphs>
  <Slides>30</Slides>
  <Notes>30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vt:lpstr>
      <vt:lpstr>Baloo 2</vt:lpstr>
      <vt:lpstr>Garamond</vt:lpstr>
      <vt:lpstr>Hind</vt:lpstr>
      <vt:lpstr>Karla</vt:lpstr>
      <vt:lpstr>Wingdings</vt:lpstr>
      <vt:lpstr>Solar Panels Implementation Project Proposal by Slidesgo</vt:lpstr>
      <vt:lpstr>SOLNOVA ENERGY PVT LTD</vt:lpstr>
      <vt:lpstr>RATIONALE AND CLASSIFICATION </vt:lpstr>
      <vt:lpstr>SIZE AND SCOPE </vt:lpstr>
      <vt:lpstr>GROWTH, GDP AND LIFE CYCLE </vt:lpstr>
      <vt:lpstr>COMPETITIVE LANDSCAPE AND PESTEL </vt:lpstr>
      <vt:lpstr>UN SDGS OVERVIEW </vt:lpstr>
      <vt:lpstr>CHOSEN GOAL – SDG 13 (CLIMATE ACTION)</vt:lpstr>
      <vt:lpstr>SDG 13 – TARGETS </vt:lpstr>
      <vt:lpstr> CONTRIBUTION PLAN </vt:lpstr>
      <vt:lpstr>COMPANY OVERVIEW </vt:lpstr>
      <vt:lpstr>LOGO ANALYSIS </vt:lpstr>
      <vt:lpstr>MISSION, VISION, VALUES </vt:lpstr>
      <vt:lpstr>STAKEHOLDERS </vt:lpstr>
      <vt:lpstr>Internal Communication Strategy: Engaging Our Team</vt:lpstr>
      <vt:lpstr>Strategy &amp; Rationale: Building a Climate-Conscious Culture</vt:lpstr>
      <vt:lpstr>Prototype: "Green Innovator" Recognition Program</vt:lpstr>
      <vt:lpstr>Internal Communication Channels</vt:lpstr>
      <vt:lpstr>External Communication Strategy: Building Trust &amp; Impact</vt:lpstr>
      <vt:lpstr>Strategy &amp; Rationale: Amplifying Our Impact</vt:lpstr>
      <vt:lpstr>Prototype: "My Solar Impact" App Dashboard</vt:lpstr>
      <vt:lpstr>External Communication Channels</vt:lpstr>
      <vt:lpstr>Common Communication Strategy: A Unified Approach</vt:lpstr>
      <vt:lpstr>Strategy &amp; Rationale: Unifying our message</vt:lpstr>
      <vt:lpstr>Prototype: "Solar for Climate" Campaign Visual</vt:lpstr>
      <vt:lpstr>Channels</vt:lpstr>
      <vt:lpstr>Contribution</vt:lpstr>
      <vt:lpstr>References </vt:lpstr>
      <vt:lpstr>References </vt:lpstr>
      <vt:lpstr>References </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ROHIT GHOSH_MBA25084</dc:creator>
  <cp:lastModifiedBy>ROHIT GHOSH</cp:lastModifiedBy>
  <cp:revision>28</cp:revision>
  <dcterms:modified xsi:type="dcterms:W3CDTF">2025-09-01T13:38:29Z</dcterms:modified>
</cp:coreProperties>
</file>